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4.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373" r:id="rId3"/>
    <p:sldId id="346" r:id="rId4"/>
    <p:sldId id="394" r:id="rId5"/>
    <p:sldId id="378" r:id="rId6"/>
    <p:sldId id="364" r:id="rId7"/>
    <p:sldId id="379" r:id="rId8"/>
    <p:sldId id="384" r:id="rId9"/>
    <p:sldId id="382" r:id="rId10"/>
    <p:sldId id="361" r:id="rId11"/>
    <p:sldId id="381" r:id="rId12"/>
    <p:sldId id="371" r:id="rId13"/>
    <p:sldId id="385" r:id="rId14"/>
    <p:sldId id="39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97" autoAdjust="0"/>
    <p:restoredTop sz="78463" autoAdjust="0"/>
  </p:normalViewPr>
  <p:slideViewPr>
    <p:cSldViewPr snapToGrid="0" showGuides="1">
      <p:cViewPr varScale="1">
        <p:scale>
          <a:sx n="101" d="100"/>
          <a:sy n="101" d="100"/>
        </p:scale>
        <p:origin x="807" y="6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DB2BBB-450E-4771-9765-11AF86AB2DD6}" type="datetimeFigureOut">
              <a:rPr lang="en-US" smtClean="0"/>
              <a:t>2/16/2024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61BF7A-28D8-4C4E-A3F4-CE83E5ADE575}" type="slidenum">
              <a:rPr lang="en-US" smtClean="0"/>
              <a:t>‹#›</a:t>
            </a:fld>
            <a:endParaRPr lang="en-US"/>
          </a:p>
        </p:txBody>
      </p:sp>
    </p:spTree>
    <p:extLst>
      <p:ext uri="{BB962C8B-B14F-4D97-AF65-F5344CB8AC3E}">
        <p14:creationId xmlns:p14="http://schemas.microsoft.com/office/powerpoint/2010/main" val="38411153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Welcome to the Composable Extensions Task Group Proposal, from the Soft Processor SIG</a:t>
            </a:r>
          </a:p>
        </p:txBody>
      </p:sp>
      <p:sp>
        <p:nvSpPr>
          <p:cNvPr id="4" name="Slide Number Placeholder 3"/>
          <p:cNvSpPr>
            <a:spLocks noGrp="1"/>
          </p:cNvSpPr>
          <p:nvPr>
            <p:ph type="sldNum" sz="quarter" idx="5"/>
          </p:nvPr>
        </p:nvSpPr>
        <p:spPr/>
        <p:txBody>
          <a:bodyPr/>
          <a:lstStyle/>
          <a:p>
            <a:fld id="{EB048A52-81A9-41CA-84E8-34886558D9A4}" type="slidenum">
              <a:rPr lang="en-US" smtClean="0"/>
              <a:t>1</a:t>
            </a:fld>
            <a:endParaRPr lang="en-US"/>
          </a:p>
        </p:txBody>
      </p:sp>
    </p:spTree>
    <p:extLst>
      <p:ext uri="{BB962C8B-B14F-4D97-AF65-F5344CB8AC3E}">
        <p14:creationId xmlns:p14="http://schemas.microsoft.com/office/powerpoint/2010/main" val="10698390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are the design tents found in our charter.</a:t>
            </a:r>
            <a:endParaRPr lang="en-US" sz="1200" kern="100" dirty="0">
              <a:effectLst/>
              <a:latin typeface="Courier New" panose="02070309020205020404" pitchFamily="49"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1 First, Composition is paramount.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2 It has to be easy robust routine even boring to add a composable extension and libraries to your system even if separately authored across organizations, decades, different platforms and tools.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3 Composition must work without prior coordination or any central naming or numbering authority.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4 Extension libraries must just work, without requiring recompilation or relinking, in a system built with various different organizations’ composable extensions and libraries.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5 Similarly we want to enable module hardware implementations of extensions that just snap into extensible processors without changing for example their instruction decoders.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6 To reduce fragmentation, we require interfaces that afford uniform extension naming, discovery, versioning, state context management, error signaling,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7 The design should be simple, frugal, and fast. And if possible, itself expressed as custom extensions to have no impact on the other standard extensions.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8 It must have a threat assessment, must not introduce side channel attacks, and must provide a means for OS to perform access control to extensions and state.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8 Finally interop interfaces and things they </a:t>
            </a:r>
            <a:r>
              <a:rPr lang="en-US" sz="1200" kern="100" dirty="0" err="1">
                <a:effectLst/>
                <a:latin typeface="+mn-lt"/>
                <a:ea typeface="Calibri" panose="020F0502020204030204" pitchFamily="34" charset="0"/>
                <a:cs typeface="Times New Roman" panose="02020603050405020304" pitchFamily="18" charset="0"/>
              </a:rPr>
              <a:t>itnterop</a:t>
            </a:r>
            <a:r>
              <a:rPr lang="en-US" sz="1200" kern="100" dirty="0">
                <a:effectLst/>
                <a:latin typeface="+mn-lt"/>
                <a:ea typeface="Calibri" panose="020F0502020204030204" pitchFamily="34" charset="0"/>
                <a:cs typeface="Times New Roman" panose="02020603050405020304" pitchFamily="18" charset="0"/>
              </a:rPr>
              <a:t>, tend to last forever, so we require provisions for backwards and forwards compatible versioning of our interfaces and of composable extensions built with them.</a:t>
            </a:r>
          </a:p>
          <a:p>
            <a:endParaRPr lang="en-US" dirty="0"/>
          </a:p>
        </p:txBody>
      </p:sp>
      <p:sp>
        <p:nvSpPr>
          <p:cNvPr id="4" name="Slide Number Placeholder 3"/>
          <p:cNvSpPr>
            <a:spLocks noGrp="1"/>
          </p:cNvSpPr>
          <p:nvPr>
            <p:ph type="sldNum" sz="quarter" idx="5"/>
          </p:nvPr>
        </p:nvSpPr>
        <p:spPr/>
        <p:txBody>
          <a:bodyPr/>
          <a:lstStyle/>
          <a:p>
            <a:fld id="{EB048A52-81A9-41CA-84E8-34886558D9A4}" type="slidenum">
              <a:rPr lang="en-US" smtClean="0"/>
              <a:t>10</a:t>
            </a:fld>
            <a:endParaRPr lang="en-US"/>
          </a:p>
        </p:txBody>
      </p:sp>
    </p:spTree>
    <p:extLst>
      <p:ext uri="{BB962C8B-B14F-4D97-AF65-F5344CB8AC3E}">
        <p14:creationId xmlns:p14="http://schemas.microsoft.com/office/powerpoint/2010/main" val="17164450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1 This slide summarizes the proposed TG deliverables: ISA extensions and new software and hardware interfaces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2 The new ISA extensions are entirely contained within the custom instructions opcode space and custom CSRs ranges.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3. They provide extension multiplexing and unform extension state context management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3 Both have </a:t>
            </a:r>
            <a:r>
              <a:rPr lang="en-US" sz="1200" kern="100" dirty="0" err="1">
                <a:effectLst/>
                <a:latin typeface="+mn-lt"/>
                <a:ea typeface="Calibri" panose="020F0502020204030204" pitchFamily="34" charset="0"/>
                <a:cs typeface="Times New Roman" panose="02020603050405020304" pitchFamily="18" charset="0"/>
              </a:rPr>
              <a:t>unpriv</a:t>
            </a:r>
            <a:r>
              <a:rPr lang="en-US" sz="1200" kern="100" dirty="0">
                <a:effectLst/>
                <a:latin typeface="+mn-lt"/>
                <a:ea typeface="Calibri" panose="020F0502020204030204" pitchFamily="34" charset="0"/>
                <a:cs typeface="Times New Roman" panose="02020603050405020304" pitchFamily="18" charset="0"/>
              </a:rPr>
              <a:t> and </a:t>
            </a:r>
            <a:r>
              <a:rPr lang="en-US" sz="1200" kern="100" dirty="0" err="1">
                <a:effectLst/>
                <a:latin typeface="+mn-lt"/>
                <a:ea typeface="Calibri" panose="020F0502020204030204" pitchFamily="34" charset="0"/>
                <a:cs typeface="Times New Roman" panose="02020603050405020304" pitchFamily="18" charset="0"/>
              </a:rPr>
              <a:t>priv</a:t>
            </a:r>
            <a:r>
              <a:rPr lang="en-US" sz="1200" kern="100" dirty="0">
                <a:effectLst/>
                <a:latin typeface="+mn-lt"/>
                <a:ea typeface="Calibri" panose="020F0502020204030204" pitchFamily="34" charset="0"/>
                <a:cs typeface="Times New Roman" panose="02020603050405020304" pitchFamily="18" charset="0"/>
              </a:rPr>
              <a:t> ISA aspects..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3 Four new CSRs together provide </a:t>
            </a:r>
            <a:r>
              <a:rPr lang="en-US" sz="1200" i="1" kern="100" dirty="0">
                <a:effectLst/>
                <a:latin typeface="+mn-lt"/>
                <a:ea typeface="Calibri" panose="020F0502020204030204" pitchFamily="34" charset="0"/>
                <a:cs typeface="Times New Roman" panose="02020603050405020304" pitchFamily="18" charset="0"/>
              </a:rPr>
              <a:t>access controlled </a:t>
            </a:r>
            <a:r>
              <a:rPr lang="en-US" sz="1200" kern="100" dirty="0">
                <a:effectLst/>
                <a:latin typeface="+mn-lt"/>
                <a:ea typeface="Calibri" panose="020F0502020204030204" pitchFamily="34" charset="0"/>
                <a:cs typeface="Times New Roman" panose="02020603050405020304" pitchFamily="18" charset="0"/>
              </a:rPr>
              <a:t>composable extension multiplexing, for conflict free custom-* opcodes and conflict-free CX-scoped CSRs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4 Then 3 more CX CSRs enable an OS to uniformly save or restore any CX state context.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4 In summary, we propose zero new instructions, only new custom CSRs and their effects.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5 Then New software interfaces provide uniform CX runtime services including naming, discovery, and versioning, as well as disciplined use of the CX mux CSRs.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mn-lt"/>
                <a:ea typeface="Calibri" panose="020F0502020204030204" pitchFamily="34" charset="0"/>
                <a:cs typeface="Times New Roman" panose="02020603050405020304" pitchFamily="18" charset="0"/>
              </a:rPr>
              <a:t>6 And a new, optional CXU logic interface enables </a:t>
            </a:r>
            <a:r>
              <a:rPr lang="en-US" sz="1200" kern="100" dirty="0" err="1">
                <a:effectLst/>
                <a:latin typeface="+mn-lt"/>
                <a:ea typeface="Calibri" panose="020F0502020204030204" pitchFamily="34" charset="0"/>
                <a:cs typeface="Times New Roman" panose="02020603050405020304" pitchFamily="18" charset="0"/>
              </a:rPr>
              <a:t>glueless</a:t>
            </a:r>
            <a:r>
              <a:rPr lang="en-US" sz="1200" kern="100" dirty="0">
                <a:effectLst/>
                <a:latin typeface="+mn-lt"/>
                <a:ea typeface="Calibri" panose="020F0502020204030204" pitchFamily="34" charset="0"/>
                <a:cs typeface="Times New Roman" panose="02020603050405020304" pitchFamily="18" charset="0"/>
              </a:rPr>
              <a:t> automatic composition of extensible CPUs and CXs hardware into processor complexes. Again, this is perfect for soft processors.</a:t>
            </a:r>
          </a:p>
          <a:p>
            <a:r>
              <a:rPr lang="en-US" dirty="0"/>
              <a:t>7 While there are quite a few moving parts, we believe this is a minimum viable set of interop standards to address the soft processor SIG’s extension composition requirements.</a:t>
            </a:r>
          </a:p>
          <a:p>
            <a:r>
              <a:rPr lang="en-US" dirty="0"/>
              <a:t>8 Given the </a:t>
            </a:r>
            <a:r>
              <a:rPr lang="en-US" dirty="0" err="1"/>
              <a:t>priv</a:t>
            </a:r>
            <a:r>
              <a:rPr lang="en-US" dirty="0"/>
              <a:t> CSRs and OS interactions, we propose the TG be homed in the </a:t>
            </a:r>
            <a:r>
              <a:rPr lang="en-US" dirty="0" err="1"/>
              <a:t>priv</a:t>
            </a:r>
            <a:r>
              <a:rPr lang="en-US" dirty="0"/>
              <a:t> ISA TC.</a:t>
            </a:r>
          </a:p>
        </p:txBody>
      </p:sp>
      <p:sp>
        <p:nvSpPr>
          <p:cNvPr id="4" name="Slide Number Placeholder 3"/>
          <p:cNvSpPr>
            <a:spLocks noGrp="1"/>
          </p:cNvSpPr>
          <p:nvPr>
            <p:ph type="sldNum" sz="quarter" idx="5"/>
          </p:nvPr>
        </p:nvSpPr>
        <p:spPr/>
        <p:txBody>
          <a:bodyPr/>
          <a:lstStyle/>
          <a:p>
            <a:fld id="{EB048A52-81A9-41CA-84E8-34886558D9A4}" type="slidenum">
              <a:rPr lang="en-US" smtClean="0"/>
              <a:t>11</a:t>
            </a:fld>
            <a:endParaRPr lang="en-US"/>
          </a:p>
        </p:txBody>
      </p:sp>
    </p:spTree>
    <p:extLst>
      <p:ext uri="{BB962C8B-B14F-4D97-AF65-F5344CB8AC3E}">
        <p14:creationId xmlns:p14="http://schemas.microsoft.com/office/powerpoint/2010/main" val="3222466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At the formation of the TG we submit the following collateral prepared by the SIG over several years of </a:t>
            </a:r>
            <a:r>
              <a:rPr lang="en-US"/>
              <a:t>design iterations.</a:t>
            </a:r>
            <a:endParaRPr lang="en-US" dirty="0"/>
          </a:p>
          <a:p>
            <a:r>
              <a:rPr lang="en-US" dirty="0"/>
              <a:t>2 The Task Group Charter</a:t>
            </a:r>
          </a:p>
          <a:p>
            <a:r>
              <a:rPr lang="en-US" dirty="0"/>
              <a:t>3 A draft proposed specification of the extensions and interfaces, including copious introductory material and rationale.</a:t>
            </a:r>
          </a:p>
          <a:p>
            <a:r>
              <a:rPr lang="en-US" dirty="0"/>
              <a:t>4 A recording of a design and rationale talk introducing the proposed spec</a:t>
            </a:r>
          </a:p>
          <a:p>
            <a:r>
              <a:rPr lang="en-US" dirty="0"/>
              <a:t>5 A repository work-in-progress including the spec and implementations of various </a:t>
            </a:r>
            <a:r>
              <a:rPr lang="en-US" dirty="0" err="1"/>
              <a:t>compsable</a:t>
            </a:r>
            <a:r>
              <a:rPr lang="en-US" dirty="0"/>
              <a:t> extension unit hardware modules.</a:t>
            </a:r>
          </a:p>
        </p:txBody>
      </p:sp>
      <p:sp>
        <p:nvSpPr>
          <p:cNvPr id="4" name="Slide Number Placeholder 3"/>
          <p:cNvSpPr>
            <a:spLocks noGrp="1"/>
          </p:cNvSpPr>
          <p:nvPr>
            <p:ph type="sldNum" sz="quarter" idx="5"/>
          </p:nvPr>
        </p:nvSpPr>
        <p:spPr/>
        <p:txBody>
          <a:bodyPr/>
          <a:lstStyle/>
          <a:p>
            <a:fld id="{EB048A52-81A9-41CA-84E8-34886558D9A4}" type="slidenum">
              <a:rPr lang="en-US" smtClean="0"/>
              <a:t>12</a:t>
            </a:fld>
            <a:endParaRPr lang="en-US"/>
          </a:p>
        </p:txBody>
      </p:sp>
    </p:spTree>
    <p:extLst>
      <p:ext uri="{BB962C8B-B14F-4D97-AF65-F5344CB8AC3E}">
        <p14:creationId xmlns:p14="http://schemas.microsoft.com/office/powerpoint/2010/main" val="3016537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original members of the Soft CPU SIG met to work on composable extensions throughout the pandemic years.</a:t>
            </a:r>
          </a:p>
          <a:p>
            <a:r>
              <a:rPr lang="en-US" dirty="0"/>
              <a:t>Now looking forward we propose to formally undertake CX standardization with RISC-V International as an official task group,</a:t>
            </a:r>
          </a:p>
          <a:p>
            <a:r>
              <a:rPr lang="en-US" dirty="0"/>
              <a:t>Including the participation of these these individuals and companies.</a:t>
            </a:r>
          </a:p>
          <a:p>
            <a:r>
              <a:rPr lang="en-US" dirty="0"/>
              <a:t>Jan and Guy, SIG SOFT CPU vice chair and char, are ready to lead the TG but we also have an open call for volunteers</a:t>
            </a:r>
          </a:p>
        </p:txBody>
      </p:sp>
      <p:sp>
        <p:nvSpPr>
          <p:cNvPr id="4" name="Slide Number Placeholder 3"/>
          <p:cNvSpPr>
            <a:spLocks noGrp="1"/>
          </p:cNvSpPr>
          <p:nvPr>
            <p:ph type="sldNum" sz="quarter" idx="5"/>
          </p:nvPr>
        </p:nvSpPr>
        <p:spPr/>
        <p:txBody>
          <a:bodyPr/>
          <a:lstStyle/>
          <a:p>
            <a:fld id="{EB048A52-81A9-41CA-84E8-34886558D9A4}" type="slidenum">
              <a:rPr lang="en-US" smtClean="0"/>
              <a:t>13</a:t>
            </a:fld>
            <a:endParaRPr lang="en-US"/>
          </a:p>
        </p:txBody>
      </p:sp>
    </p:spTree>
    <p:extLst>
      <p:ext uri="{BB962C8B-B14F-4D97-AF65-F5344CB8AC3E}">
        <p14:creationId xmlns:p14="http://schemas.microsoft.com/office/powerpoint/2010/main" val="2695190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 Composable Extensions framework will bring a marketplace of reusable custom extensions, libraries, and hardware.</a:t>
            </a:r>
          </a:p>
          <a:p>
            <a:r>
              <a:rPr lang="en-US" dirty="0"/>
              <a:t>2. This will be especially welcome for the RISC-V soft processor ecosystem. But it is not just for FPGAs.</a:t>
            </a:r>
          </a:p>
          <a:p>
            <a:r>
              <a:rPr lang="en-US" dirty="0"/>
              <a:t>3. Now in the Winter of Moore’s Law there will be tremendous pressure to add ever more domain specific custom extensions and accelerators in every RISC-V market segment.</a:t>
            </a:r>
          </a:p>
          <a:p>
            <a:r>
              <a:rPr lang="en-US" dirty="0"/>
              <a:t>4. Standard, uniform Composable Extensions can prevent incompatible extensions silos, and help keep RISC-V simple, agile, and open.</a:t>
            </a:r>
          </a:p>
          <a:p>
            <a:r>
              <a:rPr lang="en-US" dirty="0"/>
              <a:t>5. Thank you for your attention.</a:t>
            </a:r>
          </a:p>
          <a:p>
            <a:r>
              <a:rPr lang="en-US" dirty="0"/>
              <a:t>6. We are pleased to take your questions and comments.</a:t>
            </a:r>
          </a:p>
        </p:txBody>
      </p:sp>
      <p:sp>
        <p:nvSpPr>
          <p:cNvPr id="4" name="Slide Number Placeholder 3"/>
          <p:cNvSpPr>
            <a:spLocks noGrp="1"/>
          </p:cNvSpPr>
          <p:nvPr>
            <p:ph type="sldNum" sz="quarter" idx="5"/>
          </p:nvPr>
        </p:nvSpPr>
        <p:spPr/>
        <p:txBody>
          <a:bodyPr/>
          <a:lstStyle/>
          <a:p>
            <a:fld id="{B4CB9956-58B5-4DF2-90BB-A718C9F8565F}" type="slidenum">
              <a:rPr lang="en-US" smtClean="0"/>
              <a:t>14</a:t>
            </a:fld>
            <a:endParaRPr lang="en-US"/>
          </a:p>
        </p:txBody>
      </p:sp>
    </p:spTree>
    <p:extLst>
      <p:ext uri="{BB962C8B-B14F-4D97-AF65-F5344CB8AC3E}">
        <p14:creationId xmlns:p14="http://schemas.microsoft.com/office/powerpoint/2010/main" val="10741446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Here’s a brief outline</a:t>
            </a:r>
          </a:p>
          <a:p>
            <a:pPr marL="228600" indent="-228600">
              <a:buAutoNum type="arabicPeriod"/>
            </a:pPr>
            <a:r>
              <a:rPr lang="en-US" dirty="0"/>
              <a:t>We’ll introduce the task group ask, the value proposition and support for this work, and the draft charter.</a:t>
            </a:r>
          </a:p>
          <a:p>
            <a:pPr marL="228600" indent="-228600">
              <a:buAutoNum type="arabicPeriod"/>
            </a:pPr>
            <a:r>
              <a:rPr lang="en-US" dirty="0"/>
              <a:t>How it might work from a software perspective</a:t>
            </a:r>
          </a:p>
          <a:p>
            <a:pPr marL="228600" indent="-228600">
              <a:buAutoNum type="arabicPeriod"/>
            </a:pPr>
            <a:r>
              <a:rPr lang="en-US" dirty="0"/>
              <a:t>We’ll introduce both ISA and non-ISA deliverables.</a:t>
            </a:r>
          </a:p>
          <a:p>
            <a:pPr marL="228600" indent="-228600">
              <a:buAutoNum type="arabicPeriod"/>
            </a:pPr>
            <a:r>
              <a:rPr lang="en-US" dirty="0"/>
              <a:t>We’ll look at possible CX ISA extensions in more detail</a:t>
            </a:r>
          </a:p>
          <a:p>
            <a:pPr marL="228600" indent="-228600">
              <a:buAutoNum type="arabicPeriod"/>
            </a:pPr>
            <a:r>
              <a:rPr lang="en-US" dirty="0"/>
              <a:t>Then take some Q&amp;A</a:t>
            </a:r>
          </a:p>
        </p:txBody>
      </p:sp>
      <p:sp>
        <p:nvSpPr>
          <p:cNvPr id="4" name="Slide Number Placeholder 3"/>
          <p:cNvSpPr>
            <a:spLocks noGrp="1"/>
          </p:cNvSpPr>
          <p:nvPr>
            <p:ph type="sldNum" sz="quarter" idx="5"/>
          </p:nvPr>
        </p:nvSpPr>
        <p:spPr/>
        <p:txBody>
          <a:bodyPr/>
          <a:lstStyle/>
          <a:p>
            <a:fld id="{EB048A52-81A9-41CA-84E8-34886558D9A4}" type="slidenum">
              <a:rPr lang="en-US" smtClean="0"/>
              <a:t>2</a:t>
            </a:fld>
            <a:endParaRPr lang="en-US"/>
          </a:p>
        </p:txBody>
      </p:sp>
    </p:spTree>
    <p:extLst>
      <p:ext uri="{BB962C8B-B14F-4D97-AF65-F5344CB8AC3E}">
        <p14:creationId xmlns:p14="http://schemas.microsoft.com/office/powerpoint/2010/main" val="1192768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There are dozens of custom extensions, proprietary and non-proprietary, but as the custom extension space is unmanaged, without standards or uniformity, there is next to zero reuse of useful custom extensions across organizations.</a:t>
            </a:r>
          </a:p>
          <a:p>
            <a:pPr marL="228600" indent="-228600">
              <a:buAutoNum type="arabicPeriod"/>
            </a:pPr>
            <a:r>
              <a:rPr lang="en-US" dirty="0"/>
              <a:t>We aim to fix this.</a:t>
            </a:r>
          </a:p>
          <a:p>
            <a:pPr marL="228600" indent="-228600">
              <a:buAutoNum type="arabicPeriod"/>
            </a:pPr>
            <a:r>
              <a:rPr lang="en-US" dirty="0"/>
              <a:t>We propose new task group</a:t>
            </a:r>
          </a:p>
          <a:p>
            <a:pPr marL="228600" indent="-228600">
              <a:buAutoNum type="arabicPeriod"/>
            </a:pPr>
            <a:r>
              <a:rPr lang="en-US" dirty="0"/>
              <a:t>To specify ISA extensions, plus uniform software and hardware interoperation interfaces,</a:t>
            </a:r>
          </a:p>
          <a:p>
            <a:pPr marL="228600" indent="-228600">
              <a:buAutoNum type="arabicPeriod"/>
            </a:pPr>
            <a:r>
              <a:rPr lang="en-US" dirty="0"/>
              <a:t>To make it easy and routine to compose my composable custom extensions with yours and with others, without prior coordination and without recompiling our libraries or our operating system.</a:t>
            </a:r>
          </a:p>
          <a:p>
            <a:pPr marL="228600" indent="-228600">
              <a:buAutoNum type="arabicPeriod"/>
            </a:pPr>
            <a:r>
              <a:rPr lang="en-US" dirty="0"/>
              <a:t>In all this enables robust reuse of anyone’s extension and libraries,</a:t>
            </a:r>
          </a:p>
          <a:p>
            <a:pPr marL="228600" indent="-228600">
              <a:buAutoNum type="arabicPeriod"/>
            </a:pPr>
            <a:r>
              <a:rPr lang="en-US" dirty="0"/>
              <a:t>Provides a uniform software programming model access to such extensions</a:t>
            </a:r>
          </a:p>
          <a:p>
            <a:pPr marL="228600" indent="-228600">
              <a:buAutoNum type="arabicPeriod"/>
            </a:pPr>
            <a:r>
              <a:rPr lang="en-US" dirty="0"/>
              <a:t>Enabling a marketplace of reusable extensions, libraries, and hardware modules.</a:t>
            </a:r>
          </a:p>
          <a:p>
            <a:pPr marL="228600" indent="-228600">
              <a:buAutoNum type="arabicPeriod"/>
            </a:pPr>
            <a:r>
              <a:rPr lang="en-US" dirty="0"/>
              <a:t>This is especially useful on FPGAs, where you will be able to mix and match all these third party extensions and libraries and build a new customized SoC in an hour.</a:t>
            </a:r>
          </a:p>
          <a:p>
            <a:pPr marL="228600" indent="-228600">
              <a:buAutoNum type="arabicPeriod"/>
            </a:pPr>
            <a:r>
              <a:rPr lang="en-US" dirty="0"/>
              <a:t>Greater uniformity will improve reuse and reduce siloing and fragmentation.</a:t>
            </a:r>
          </a:p>
        </p:txBody>
      </p:sp>
      <p:sp>
        <p:nvSpPr>
          <p:cNvPr id="4" name="Slide Number Placeholder 3"/>
          <p:cNvSpPr>
            <a:spLocks noGrp="1"/>
          </p:cNvSpPr>
          <p:nvPr>
            <p:ph type="sldNum" sz="quarter" idx="5"/>
          </p:nvPr>
        </p:nvSpPr>
        <p:spPr/>
        <p:txBody>
          <a:bodyPr/>
          <a:lstStyle/>
          <a:p>
            <a:fld id="{EB048A52-81A9-41CA-84E8-34886558D9A4}" type="slidenum">
              <a:rPr lang="en-US" smtClean="0"/>
              <a:t>3</a:t>
            </a:fld>
            <a:endParaRPr lang="en-US"/>
          </a:p>
        </p:txBody>
      </p:sp>
    </p:spTree>
    <p:extLst>
      <p:ext uri="{BB962C8B-B14F-4D97-AF65-F5344CB8AC3E}">
        <p14:creationId xmlns:p14="http://schemas.microsoft.com/office/powerpoint/2010/main" val="1842825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2C3A71-C674-18D0-954F-CC9934BD5B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BA0BDC-3665-9AC9-6677-32308662C5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60ECF3-448B-3376-7E34-280DD32A1D34}"/>
              </a:ext>
            </a:extLst>
          </p:cNvPr>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kern="100" dirty="0">
                <a:effectLst/>
                <a:latin typeface="+mn-lt"/>
                <a:ea typeface="Calibri" panose="020F0502020204030204" pitchFamily="34" charset="0"/>
                <a:cs typeface="Times New Roman" panose="02020603050405020304" pitchFamily="18" charset="0"/>
              </a:rPr>
              <a:t>Here is an example to help illustrate this.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kern="100" dirty="0">
                <a:effectLst/>
                <a:latin typeface="+mn-lt"/>
                <a:ea typeface="Calibri" panose="020F0502020204030204" pitchFamily="34" charset="0"/>
                <a:cs typeface="Times New Roman" panose="02020603050405020304" pitchFamily="18" charset="0"/>
              </a:rPr>
              <a:t>We believe it can be easy and routine to assemble a system mixing reusable packages of composable extensions hardware, and their software libraries, into an accelerated system, running an accelerated application.</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kern="100" dirty="0">
                <a:effectLst/>
                <a:latin typeface="+mn-lt"/>
                <a:ea typeface="Calibri" panose="020F0502020204030204" pitchFamily="34" charset="0"/>
                <a:cs typeface="Times New Roman" panose="02020603050405020304" pitchFamily="18" charset="0"/>
              </a:rPr>
              <a:t>Here the application reuses extension software libraries that discover MPEG, MXFP6, and P4 extensions, and issue their respective custom instructions, without conflict.</a:t>
            </a:r>
          </a:p>
          <a:p>
            <a:endParaRPr lang="en-US" dirty="0"/>
          </a:p>
        </p:txBody>
      </p:sp>
      <p:sp>
        <p:nvSpPr>
          <p:cNvPr id="4" name="Slide Number Placeholder 3">
            <a:extLst>
              <a:ext uri="{FF2B5EF4-FFF2-40B4-BE49-F238E27FC236}">
                <a16:creationId xmlns:a16="http://schemas.microsoft.com/office/drawing/2014/main" id="{03A1BAAC-6A25-0A49-6667-5527DC7EFA80}"/>
              </a:ext>
            </a:extLst>
          </p:cNvPr>
          <p:cNvSpPr>
            <a:spLocks noGrp="1"/>
          </p:cNvSpPr>
          <p:nvPr>
            <p:ph type="sldNum" sz="quarter" idx="5"/>
          </p:nvPr>
        </p:nvSpPr>
        <p:spPr/>
        <p:txBody>
          <a:bodyPr/>
          <a:lstStyle/>
          <a:p>
            <a:fld id="{EB048A52-81A9-41CA-84E8-34886558D9A4}" type="slidenum">
              <a:rPr lang="en-US" smtClean="0"/>
              <a:t>4</a:t>
            </a:fld>
            <a:endParaRPr lang="en-US"/>
          </a:p>
        </p:txBody>
      </p:sp>
    </p:spTree>
    <p:extLst>
      <p:ext uri="{BB962C8B-B14F-4D97-AF65-F5344CB8AC3E}">
        <p14:creationId xmlns:p14="http://schemas.microsoft.com/office/powerpoint/2010/main" val="25963260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Here’s the executive summary of the proposed task group.</a:t>
            </a:r>
          </a:p>
          <a:p>
            <a:pPr marL="228600" indent="-228600">
              <a:buAutoNum type="arabicPeriod"/>
            </a:pPr>
            <a:r>
              <a:rPr lang="en-US" dirty="0"/>
              <a:t>The primary objective is routine robust composition of any number of so-called </a:t>
            </a:r>
            <a:r>
              <a:rPr lang="en-US" i="1" dirty="0"/>
              <a:t>composable</a:t>
            </a:r>
            <a:r>
              <a:rPr lang="en-US" dirty="0"/>
              <a:t> custom extensions, coexisting with the CPU’s existing custom extensions.</a:t>
            </a:r>
          </a:p>
          <a:p>
            <a:pPr marL="228600" indent="-228600">
              <a:buAutoNum type="arabicPeriod"/>
            </a:pPr>
            <a:r>
              <a:rPr lang="en-US" dirty="0"/>
              <a:t>This requires a way to resolve custom opcode collisions, and as well as uniform means for software extension libraries to discover, use, and manage extensions.</a:t>
            </a:r>
          </a:p>
          <a:p>
            <a:pPr marL="228600" indent="-228600">
              <a:buAutoNum type="arabicPeriod"/>
            </a:pPr>
            <a:r>
              <a:rPr lang="en-US" dirty="0"/>
              <a:t>All without requiring a central management authority.</a:t>
            </a:r>
          </a:p>
          <a:p>
            <a:pPr marL="228600" indent="-228600">
              <a:buAutoNum type="arabicPeriod"/>
            </a:pPr>
            <a:r>
              <a:rPr lang="en-US" dirty="0"/>
              <a:t>After this presentation we invite you to review and comment upon the task group charter on the URL above, which details the current custom extension reuse problem, the TG’s objectives and requirements, deliverables, acceptance criteria, exclusions, collaborations, and history.</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EB048A52-81A9-41CA-84E8-34886558D9A4}" type="slidenum">
              <a:rPr lang="en-US" smtClean="0"/>
              <a:t>5</a:t>
            </a:fld>
            <a:endParaRPr lang="en-US"/>
          </a:p>
        </p:txBody>
      </p:sp>
    </p:spTree>
    <p:extLst>
      <p:ext uri="{BB962C8B-B14F-4D97-AF65-F5344CB8AC3E}">
        <p14:creationId xmlns:p14="http://schemas.microsoft.com/office/powerpoint/2010/main" val="2156631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Here is some recent support for this work.</a:t>
            </a:r>
          </a:p>
          <a:p>
            <a:pPr marL="228600" indent="-228600">
              <a:buAutoNum type="arabicPeriod"/>
            </a:pPr>
            <a:r>
              <a:rPr lang="en-US" dirty="0"/>
              <a:t>At the 2023 North American RISC-V Summit, Meta’s keynote called for standard ways to specify custom extensions and to unify how they are introduced to software.</a:t>
            </a:r>
          </a:p>
          <a:p>
            <a:pPr marL="228600" indent="-228600">
              <a:buAutoNum type="arabicPeriod"/>
            </a:pPr>
            <a:r>
              <a:rPr lang="en-US" dirty="0"/>
              <a:t>We believe the  interfaces and abstractions we propose and will refine in the task group advance important aspects of this vision.</a:t>
            </a:r>
          </a:p>
          <a:p>
            <a:pPr marL="228600" indent="-228600">
              <a:buAutoNum type="arabicPeriod"/>
            </a:pPr>
            <a:r>
              <a:rPr lang="en-US" dirty="0"/>
              <a:t>On the right are some companies that will participate in the CX TG.</a:t>
            </a:r>
          </a:p>
          <a:p>
            <a:pPr marL="228600" indent="-228600">
              <a:buAutoNum type="arabicPeriod"/>
            </a:pPr>
            <a:r>
              <a:rPr lang="en-US" dirty="0"/>
              <a:t>Please add your voice of support for this new TG.</a:t>
            </a:r>
          </a:p>
          <a:p>
            <a:pPr marL="228600" indent="-228600">
              <a:buAutoNum type="arabicPeriod"/>
            </a:pPr>
            <a:r>
              <a:rPr lang="en-US" dirty="0"/>
              <a:t>Thank you.</a:t>
            </a:r>
          </a:p>
        </p:txBody>
      </p:sp>
      <p:sp>
        <p:nvSpPr>
          <p:cNvPr id="4" name="Slide Number Placeholder 3"/>
          <p:cNvSpPr>
            <a:spLocks noGrp="1"/>
          </p:cNvSpPr>
          <p:nvPr>
            <p:ph type="sldNum" sz="quarter" idx="5"/>
          </p:nvPr>
        </p:nvSpPr>
        <p:spPr/>
        <p:txBody>
          <a:bodyPr/>
          <a:lstStyle/>
          <a:p>
            <a:fld id="{EB048A52-81A9-41CA-84E8-34886558D9A4}" type="slidenum">
              <a:rPr lang="en-US" smtClean="0"/>
              <a:t>6</a:t>
            </a:fld>
            <a:endParaRPr lang="en-US"/>
          </a:p>
        </p:txBody>
      </p:sp>
    </p:spTree>
    <p:extLst>
      <p:ext uri="{BB962C8B-B14F-4D97-AF65-F5344CB8AC3E}">
        <p14:creationId xmlns:p14="http://schemas.microsoft.com/office/powerpoint/2010/main" val="3427436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The lynchpin of our proposal is a new extension to multiplex the custom opcode space, enabling unlimited conflict-free reuse of these opcodes.</a:t>
            </a:r>
          </a:p>
          <a:p>
            <a:pPr marL="228600" indent="-228600">
              <a:buAutoNum type="arabicPeriod"/>
            </a:pPr>
            <a:r>
              <a:rPr lang="en-US" dirty="0"/>
              <a:t>Here’s one way that it might work, as explained in our draft spec.</a:t>
            </a:r>
          </a:p>
          <a:p>
            <a:pPr marL="228600" indent="-228600">
              <a:buAutoNum type="arabicPeriod"/>
            </a:pPr>
            <a:r>
              <a:rPr lang="en-US" dirty="0"/>
              <a:t>On power on reset, and whenever multiplexing is turned off, legacy custom instructions operate as before, unchanged.</a:t>
            </a:r>
          </a:p>
          <a:p>
            <a:pPr marL="228600" indent="-228600">
              <a:buAutoNum type="arabicPeriod"/>
            </a:pPr>
            <a:r>
              <a:rPr lang="en-US" dirty="0"/>
              <a:t>Later, an extension software library will discover if an extension is available, the select it, prior to issuing its custom instructions.</a:t>
            </a:r>
          </a:p>
          <a:p>
            <a:pPr marL="228600" indent="-228600">
              <a:buAutoNum type="arabicPeriod"/>
            </a:pPr>
            <a:r>
              <a:rPr lang="en-US" dirty="0"/>
              <a:t>Discovery is performed in a CX runtime or CX aware operating system, mapping a globally unique standard CX ID into a system and hart specific CX selector index.</a:t>
            </a:r>
          </a:p>
          <a:p>
            <a:pPr marL="228600" indent="-228600">
              <a:buAutoNum type="arabicPeriod"/>
            </a:pPr>
            <a:r>
              <a:rPr lang="en-US" dirty="0"/>
              <a:t>Writing this index into a hart’s </a:t>
            </a:r>
            <a:r>
              <a:rPr lang="en-US" dirty="0" err="1"/>
              <a:t>cx_index</a:t>
            </a:r>
            <a:r>
              <a:rPr lang="en-US" dirty="0"/>
              <a:t> CSR enables extension multiplexing and selects the hart’s current composable extension and the extension’s current state context. &lt;&gt;</a:t>
            </a:r>
          </a:p>
          <a:p>
            <a:pPr marL="228600" indent="-228600">
              <a:buAutoNum type="arabicPeriod"/>
            </a:pPr>
            <a:r>
              <a:rPr lang="en-US" dirty="0"/>
              <a:t>Then in the CPU hardware,</a:t>
            </a:r>
          </a:p>
          <a:p>
            <a:pPr marL="228600" indent="-228600">
              <a:buAutoNum type="arabicPeriod"/>
            </a:pPr>
            <a:r>
              <a:rPr lang="en-US" dirty="0"/>
              <a:t>IN response to a custom opcode, the CPU partially decodes the instruction, fetches operands,</a:t>
            </a:r>
          </a:p>
          <a:p>
            <a:pPr marL="228600" indent="-228600">
              <a:buAutoNum type="arabicPeriod"/>
            </a:pPr>
            <a:r>
              <a:rPr lang="en-US" dirty="0"/>
              <a:t>And sends an extension request with the current state ID, function ID, instruction, and operands, to the selected extension.</a:t>
            </a:r>
          </a:p>
          <a:p>
            <a:pPr marL="228600" indent="-228600">
              <a:buAutoNum type="arabicPeriod"/>
            </a:pPr>
            <a:r>
              <a:rPr lang="en-US" dirty="0"/>
              <a:t>The extension performs the function and/or </a:t>
            </a:r>
            <a:r>
              <a:rPr lang="en-US" dirty="0" err="1"/>
              <a:t>redecodes</a:t>
            </a:r>
            <a:r>
              <a:rPr lang="en-US" dirty="0"/>
              <a:t> the raw instruction to address extension scoped registers and RAM, possibly updates this state,</a:t>
            </a:r>
          </a:p>
          <a:p>
            <a:pPr marL="228600" indent="-228600">
              <a:buAutoNum type="arabicPeriod"/>
            </a:pPr>
            <a:r>
              <a:rPr lang="en-US" dirty="0"/>
              <a:t>And the CPU uses the extension’s response to update a destination register and the </a:t>
            </a:r>
            <a:r>
              <a:rPr lang="en-US" dirty="0" err="1"/>
              <a:t>cx_status</a:t>
            </a:r>
            <a:r>
              <a:rPr lang="en-US" dirty="0"/>
              <a:t> CSR.</a:t>
            </a:r>
          </a:p>
        </p:txBody>
      </p:sp>
      <p:sp>
        <p:nvSpPr>
          <p:cNvPr id="4" name="Slide Number Placeholder 3"/>
          <p:cNvSpPr>
            <a:spLocks noGrp="1"/>
          </p:cNvSpPr>
          <p:nvPr>
            <p:ph type="sldNum" sz="quarter" idx="5"/>
          </p:nvPr>
        </p:nvSpPr>
        <p:spPr/>
        <p:txBody>
          <a:bodyPr/>
          <a:lstStyle/>
          <a:p>
            <a:fld id="{EB048A52-81A9-41CA-84E8-34886558D9A4}" type="slidenum">
              <a:rPr lang="en-US" smtClean="0"/>
              <a:t>7</a:t>
            </a:fld>
            <a:endParaRPr lang="en-US"/>
          </a:p>
        </p:txBody>
      </p:sp>
    </p:spTree>
    <p:extLst>
      <p:ext uri="{BB962C8B-B14F-4D97-AF65-F5344CB8AC3E}">
        <p14:creationId xmlns:p14="http://schemas.microsoft.com/office/powerpoint/2010/main" val="28003534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CX custom instructions may be stateful.</a:t>
            </a:r>
          </a:p>
          <a:p>
            <a:r>
              <a:rPr lang="en-US" dirty="0"/>
              <a:t>2 They may use CX private accumulators, registers, and register files.</a:t>
            </a:r>
          </a:p>
          <a:p>
            <a:r>
              <a:rPr lang="en-US" dirty="0"/>
              <a:t>3 They may also use CX scoped CSRs, conflict free, uniformly accessed with the usual CSR read/write instructions.</a:t>
            </a:r>
          </a:p>
          <a:p>
            <a:r>
              <a:rPr lang="en-US" dirty="0"/>
              <a:t>4 There should also be uniform means of selecting and managing CX state contexts.</a:t>
            </a:r>
          </a:p>
          <a:p>
            <a:r>
              <a:rPr lang="en-US" dirty="0"/>
              <a:t>5 Extension multiplexing supports up to hundreds of state contexts, per extension, per system,</a:t>
            </a:r>
          </a:p>
          <a:p>
            <a:r>
              <a:rPr lang="en-US" dirty="0"/>
              <a:t>6 And any dynamic mapping from harts to contexts,</a:t>
            </a:r>
          </a:p>
          <a:p>
            <a:r>
              <a:rPr lang="en-US" dirty="0"/>
              <a:t>7 Although one context per extension per hart will be common.</a:t>
            </a:r>
          </a:p>
          <a:p>
            <a:r>
              <a:rPr lang="en-US" dirty="0"/>
              <a:t>8 Also, every stateful composable extension includes standard CX-Context CX-CSRs,</a:t>
            </a:r>
          </a:p>
          <a:p>
            <a:r>
              <a:rPr lang="en-US" dirty="0"/>
              <a:t>9 that provide uniform access to context status and state,</a:t>
            </a:r>
          </a:p>
          <a:p>
            <a:r>
              <a:rPr lang="en-US" dirty="0"/>
              <a:t>10 So that the same unmodified OS code can manage and context switch any extension state context that is configured in a system.</a:t>
            </a:r>
          </a:p>
          <a:p>
            <a:endParaRPr lang="en-US" dirty="0"/>
          </a:p>
        </p:txBody>
      </p:sp>
      <p:sp>
        <p:nvSpPr>
          <p:cNvPr id="4" name="Slide Number Placeholder 3"/>
          <p:cNvSpPr>
            <a:spLocks noGrp="1"/>
          </p:cNvSpPr>
          <p:nvPr>
            <p:ph type="sldNum" sz="quarter" idx="5"/>
          </p:nvPr>
        </p:nvSpPr>
        <p:spPr/>
        <p:txBody>
          <a:bodyPr/>
          <a:lstStyle/>
          <a:p>
            <a:fld id="{EB048A52-81A9-41CA-84E8-34886558D9A4}" type="slidenum">
              <a:rPr lang="en-US" smtClean="0"/>
              <a:t>8</a:t>
            </a:fld>
            <a:endParaRPr lang="en-US"/>
          </a:p>
        </p:txBody>
      </p:sp>
    </p:spTree>
    <p:extLst>
      <p:ext uri="{BB962C8B-B14F-4D97-AF65-F5344CB8AC3E}">
        <p14:creationId xmlns:p14="http://schemas.microsoft.com/office/powerpoint/2010/main" val="38636783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This code snippet illustrates a possible programming model for composable extensions,</a:t>
            </a:r>
          </a:p>
          <a:p>
            <a:r>
              <a:rPr lang="en-US" dirty="0"/>
              <a:t>2. In which an extension library discovers whether the </a:t>
            </a:r>
            <a:r>
              <a:rPr lang="en-US" dirty="0" err="1"/>
              <a:t>MyEncoder</a:t>
            </a:r>
            <a:r>
              <a:rPr lang="en-US" dirty="0"/>
              <a:t> extension is available and selects it.</a:t>
            </a:r>
          </a:p>
          <a:p>
            <a:r>
              <a:rPr lang="en-US" dirty="0"/>
              <a:t>3. Then for each pair of 8-element vectors,</a:t>
            </a:r>
          </a:p>
          <a:p>
            <a:r>
              <a:rPr lang="en-US" dirty="0"/>
              <a:t>4. The encoder issues a custom SIMD sum of absolute differences instruction.</a:t>
            </a:r>
          </a:p>
          <a:p>
            <a:r>
              <a:rPr lang="en-US" dirty="0"/>
              <a:t>5. If the extension is not available the library uses a pure software implementation.</a:t>
            </a:r>
          </a:p>
          <a:p>
            <a:r>
              <a:rPr lang="en-US" dirty="0"/>
              <a:t>6. For correct composition of libraries, this code obeys a CX-ABI that specifies a callee save discipline for managing the CX multiplexing CSR.</a:t>
            </a:r>
          </a:p>
          <a:p>
            <a:r>
              <a:rPr lang="en-US" dirty="0"/>
              <a:t>7. Here in lieu of compiler support, we use a C++ object to represent the CX selection scope; when the function returns, the destructor automatically restores the caller’s CX selection..</a:t>
            </a:r>
          </a:p>
        </p:txBody>
      </p:sp>
      <p:sp>
        <p:nvSpPr>
          <p:cNvPr id="4" name="Slide Number Placeholder 3"/>
          <p:cNvSpPr>
            <a:spLocks noGrp="1"/>
          </p:cNvSpPr>
          <p:nvPr>
            <p:ph type="sldNum" sz="quarter" idx="5"/>
          </p:nvPr>
        </p:nvSpPr>
        <p:spPr/>
        <p:txBody>
          <a:bodyPr/>
          <a:lstStyle/>
          <a:p>
            <a:fld id="{EB048A52-81A9-41CA-84E8-34886558D9A4}" type="slidenum">
              <a:rPr lang="en-US" smtClean="0"/>
              <a:t>9</a:t>
            </a:fld>
            <a:endParaRPr lang="en-US"/>
          </a:p>
        </p:txBody>
      </p:sp>
    </p:spTree>
    <p:extLst>
      <p:ext uri="{BB962C8B-B14F-4D97-AF65-F5344CB8AC3E}">
        <p14:creationId xmlns:p14="http://schemas.microsoft.com/office/powerpoint/2010/main" val="14342525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71FA9-1F8C-81EA-3160-BB7842B454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592B9E5-1FD8-C8A7-6893-7D1411A791B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FD360E4-509A-844E-71AE-D4D7F27B191B}"/>
              </a:ext>
            </a:extLst>
          </p:cNvPr>
          <p:cNvSpPr>
            <a:spLocks noGrp="1"/>
          </p:cNvSpPr>
          <p:nvPr>
            <p:ph type="dt" sz="half" idx="10"/>
          </p:nvPr>
        </p:nvSpPr>
        <p:spPr/>
        <p:txBody>
          <a:bodyPr/>
          <a:lstStyle/>
          <a:p>
            <a:fld id="{89D9B48F-1904-42DB-8E94-0D9607C70289}" type="datetimeFigureOut">
              <a:rPr lang="en-US" smtClean="0"/>
              <a:t>2/16/2024</a:t>
            </a:fld>
            <a:endParaRPr lang="en-US"/>
          </a:p>
        </p:txBody>
      </p:sp>
      <p:sp>
        <p:nvSpPr>
          <p:cNvPr id="5" name="Footer Placeholder 4">
            <a:extLst>
              <a:ext uri="{FF2B5EF4-FFF2-40B4-BE49-F238E27FC236}">
                <a16:creationId xmlns:a16="http://schemas.microsoft.com/office/drawing/2014/main" id="{824C76CD-CD82-0497-722A-744FF906B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BF7DE4-FEF1-EA00-9C31-7660896B27E1}"/>
              </a:ext>
            </a:extLst>
          </p:cNvPr>
          <p:cNvSpPr>
            <a:spLocks noGrp="1"/>
          </p:cNvSpPr>
          <p:nvPr>
            <p:ph type="sldNum" sz="quarter" idx="12"/>
          </p:nvPr>
        </p:nvSpPr>
        <p:spPr/>
        <p:txBody>
          <a:bodyPr/>
          <a:lstStyle/>
          <a:p>
            <a:fld id="{74E4EDF5-78DF-48C6-A5D6-0DAE014CEE6F}" type="slidenum">
              <a:rPr lang="en-US" smtClean="0"/>
              <a:t>‹#›</a:t>
            </a:fld>
            <a:endParaRPr lang="en-US"/>
          </a:p>
        </p:txBody>
      </p:sp>
    </p:spTree>
    <p:extLst>
      <p:ext uri="{BB962C8B-B14F-4D97-AF65-F5344CB8AC3E}">
        <p14:creationId xmlns:p14="http://schemas.microsoft.com/office/powerpoint/2010/main" val="2867920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2B9CC-85DE-F61E-391A-5FB9BA51D85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D55002-20D4-8AC7-86F8-E7BE787BC3D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8E3984-102B-C6B5-46CF-B3DC118CF604}"/>
              </a:ext>
            </a:extLst>
          </p:cNvPr>
          <p:cNvSpPr>
            <a:spLocks noGrp="1"/>
          </p:cNvSpPr>
          <p:nvPr>
            <p:ph type="dt" sz="half" idx="10"/>
          </p:nvPr>
        </p:nvSpPr>
        <p:spPr/>
        <p:txBody>
          <a:bodyPr/>
          <a:lstStyle/>
          <a:p>
            <a:fld id="{89D9B48F-1904-42DB-8E94-0D9607C70289}" type="datetimeFigureOut">
              <a:rPr lang="en-US" smtClean="0"/>
              <a:t>2/16/2024</a:t>
            </a:fld>
            <a:endParaRPr lang="en-US"/>
          </a:p>
        </p:txBody>
      </p:sp>
      <p:sp>
        <p:nvSpPr>
          <p:cNvPr id="5" name="Footer Placeholder 4">
            <a:extLst>
              <a:ext uri="{FF2B5EF4-FFF2-40B4-BE49-F238E27FC236}">
                <a16:creationId xmlns:a16="http://schemas.microsoft.com/office/drawing/2014/main" id="{F4D06ABE-62B5-C2BE-3D93-39600965A9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8E7506-ADDE-FE65-67FB-C5033FB47E3D}"/>
              </a:ext>
            </a:extLst>
          </p:cNvPr>
          <p:cNvSpPr>
            <a:spLocks noGrp="1"/>
          </p:cNvSpPr>
          <p:nvPr>
            <p:ph type="sldNum" sz="quarter" idx="12"/>
          </p:nvPr>
        </p:nvSpPr>
        <p:spPr/>
        <p:txBody>
          <a:bodyPr/>
          <a:lstStyle/>
          <a:p>
            <a:fld id="{74E4EDF5-78DF-48C6-A5D6-0DAE014CEE6F}" type="slidenum">
              <a:rPr lang="en-US" smtClean="0"/>
              <a:t>‹#›</a:t>
            </a:fld>
            <a:endParaRPr lang="en-US"/>
          </a:p>
        </p:txBody>
      </p:sp>
    </p:spTree>
    <p:extLst>
      <p:ext uri="{BB962C8B-B14F-4D97-AF65-F5344CB8AC3E}">
        <p14:creationId xmlns:p14="http://schemas.microsoft.com/office/powerpoint/2010/main" val="15311946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8E1FEA-5C16-7ED4-F084-481FE68BAD7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C5254A2-1A41-0476-63E2-D8CBE207D18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1D1F70-3551-3F6F-4A61-0E7B5AD0BB2F}"/>
              </a:ext>
            </a:extLst>
          </p:cNvPr>
          <p:cNvSpPr>
            <a:spLocks noGrp="1"/>
          </p:cNvSpPr>
          <p:nvPr>
            <p:ph type="dt" sz="half" idx="10"/>
          </p:nvPr>
        </p:nvSpPr>
        <p:spPr/>
        <p:txBody>
          <a:bodyPr/>
          <a:lstStyle/>
          <a:p>
            <a:fld id="{89D9B48F-1904-42DB-8E94-0D9607C70289}" type="datetimeFigureOut">
              <a:rPr lang="en-US" smtClean="0"/>
              <a:t>2/16/2024</a:t>
            </a:fld>
            <a:endParaRPr lang="en-US"/>
          </a:p>
        </p:txBody>
      </p:sp>
      <p:sp>
        <p:nvSpPr>
          <p:cNvPr id="5" name="Footer Placeholder 4">
            <a:extLst>
              <a:ext uri="{FF2B5EF4-FFF2-40B4-BE49-F238E27FC236}">
                <a16:creationId xmlns:a16="http://schemas.microsoft.com/office/drawing/2014/main" id="{0DC582AC-699D-01DA-65BC-2FB00D0B2F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5A9F82-3CD0-EB96-ED29-FA990FCBE0B0}"/>
              </a:ext>
            </a:extLst>
          </p:cNvPr>
          <p:cNvSpPr>
            <a:spLocks noGrp="1"/>
          </p:cNvSpPr>
          <p:nvPr>
            <p:ph type="sldNum" sz="quarter" idx="12"/>
          </p:nvPr>
        </p:nvSpPr>
        <p:spPr/>
        <p:txBody>
          <a:bodyPr/>
          <a:lstStyle/>
          <a:p>
            <a:fld id="{74E4EDF5-78DF-48C6-A5D6-0DAE014CEE6F}" type="slidenum">
              <a:rPr lang="en-US" smtClean="0"/>
              <a:t>‹#›</a:t>
            </a:fld>
            <a:endParaRPr lang="en-US"/>
          </a:p>
        </p:txBody>
      </p:sp>
    </p:spTree>
    <p:extLst>
      <p:ext uri="{BB962C8B-B14F-4D97-AF65-F5344CB8AC3E}">
        <p14:creationId xmlns:p14="http://schemas.microsoft.com/office/powerpoint/2010/main" val="2037513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22B26-B9AC-E3ED-9F7B-6F17BF7747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BEB6FC-5F7F-1163-8921-5BC1DD3BB4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73F700-C6EA-274D-A9DE-46D5E8F7C649}"/>
              </a:ext>
            </a:extLst>
          </p:cNvPr>
          <p:cNvSpPr>
            <a:spLocks noGrp="1"/>
          </p:cNvSpPr>
          <p:nvPr>
            <p:ph type="dt" sz="half" idx="10"/>
          </p:nvPr>
        </p:nvSpPr>
        <p:spPr/>
        <p:txBody>
          <a:bodyPr/>
          <a:lstStyle/>
          <a:p>
            <a:fld id="{89D9B48F-1904-42DB-8E94-0D9607C70289}" type="datetimeFigureOut">
              <a:rPr lang="en-US" smtClean="0"/>
              <a:t>2/16/2024</a:t>
            </a:fld>
            <a:endParaRPr lang="en-US"/>
          </a:p>
        </p:txBody>
      </p:sp>
      <p:sp>
        <p:nvSpPr>
          <p:cNvPr id="5" name="Footer Placeholder 4">
            <a:extLst>
              <a:ext uri="{FF2B5EF4-FFF2-40B4-BE49-F238E27FC236}">
                <a16:creationId xmlns:a16="http://schemas.microsoft.com/office/drawing/2014/main" id="{88484F5B-7BD7-3CB3-4D12-9C551D876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264A3D-605C-2422-4DD7-39421DB13BB6}"/>
              </a:ext>
            </a:extLst>
          </p:cNvPr>
          <p:cNvSpPr>
            <a:spLocks noGrp="1"/>
          </p:cNvSpPr>
          <p:nvPr>
            <p:ph type="sldNum" sz="quarter" idx="12"/>
          </p:nvPr>
        </p:nvSpPr>
        <p:spPr/>
        <p:txBody>
          <a:bodyPr/>
          <a:lstStyle/>
          <a:p>
            <a:fld id="{74E4EDF5-78DF-48C6-A5D6-0DAE014CEE6F}" type="slidenum">
              <a:rPr lang="en-US" smtClean="0"/>
              <a:t>‹#›</a:t>
            </a:fld>
            <a:endParaRPr lang="en-US"/>
          </a:p>
        </p:txBody>
      </p:sp>
    </p:spTree>
    <p:extLst>
      <p:ext uri="{BB962C8B-B14F-4D97-AF65-F5344CB8AC3E}">
        <p14:creationId xmlns:p14="http://schemas.microsoft.com/office/powerpoint/2010/main" val="3344087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C64B7-EB58-5882-FD61-233CA0FD86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F902821-1952-3E7D-7AAD-AA177711F2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83E11C2-F16F-0A50-CDCA-75B18F66D002}"/>
              </a:ext>
            </a:extLst>
          </p:cNvPr>
          <p:cNvSpPr>
            <a:spLocks noGrp="1"/>
          </p:cNvSpPr>
          <p:nvPr>
            <p:ph type="dt" sz="half" idx="10"/>
          </p:nvPr>
        </p:nvSpPr>
        <p:spPr/>
        <p:txBody>
          <a:bodyPr/>
          <a:lstStyle/>
          <a:p>
            <a:fld id="{89D9B48F-1904-42DB-8E94-0D9607C70289}" type="datetimeFigureOut">
              <a:rPr lang="en-US" smtClean="0"/>
              <a:t>2/16/2024</a:t>
            </a:fld>
            <a:endParaRPr lang="en-US"/>
          </a:p>
        </p:txBody>
      </p:sp>
      <p:sp>
        <p:nvSpPr>
          <p:cNvPr id="5" name="Footer Placeholder 4">
            <a:extLst>
              <a:ext uri="{FF2B5EF4-FFF2-40B4-BE49-F238E27FC236}">
                <a16:creationId xmlns:a16="http://schemas.microsoft.com/office/drawing/2014/main" id="{912E1850-47C1-B7D9-C69D-AE4B1DD097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99C120-AD6A-5C9D-AA01-79F96ED50922}"/>
              </a:ext>
            </a:extLst>
          </p:cNvPr>
          <p:cNvSpPr>
            <a:spLocks noGrp="1"/>
          </p:cNvSpPr>
          <p:nvPr>
            <p:ph type="sldNum" sz="quarter" idx="12"/>
          </p:nvPr>
        </p:nvSpPr>
        <p:spPr/>
        <p:txBody>
          <a:bodyPr/>
          <a:lstStyle/>
          <a:p>
            <a:fld id="{74E4EDF5-78DF-48C6-A5D6-0DAE014CEE6F}" type="slidenum">
              <a:rPr lang="en-US" smtClean="0"/>
              <a:t>‹#›</a:t>
            </a:fld>
            <a:endParaRPr lang="en-US"/>
          </a:p>
        </p:txBody>
      </p:sp>
    </p:spTree>
    <p:extLst>
      <p:ext uri="{BB962C8B-B14F-4D97-AF65-F5344CB8AC3E}">
        <p14:creationId xmlns:p14="http://schemas.microsoft.com/office/powerpoint/2010/main" val="34346441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A475-3642-12AB-2210-63C2F062CD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1CD60A-DB05-123B-C251-BE3D07A05C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D185D1E-3B5B-6B41-AB41-375F866979D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0C7376-CA4D-D080-D0ED-076EEF05992D}"/>
              </a:ext>
            </a:extLst>
          </p:cNvPr>
          <p:cNvSpPr>
            <a:spLocks noGrp="1"/>
          </p:cNvSpPr>
          <p:nvPr>
            <p:ph type="dt" sz="half" idx="10"/>
          </p:nvPr>
        </p:nvSpPr>
        <p:spPr/>
        <p:txBody>
          <a:bodyPr/>
          <a:lstStyle/>
          <a:p>
            <a:fld id="{89D9B48F-1904-42DB-8E94-0D9607C70289}" type="datetimeFigureOut">
              <a:rPr lang="en-US" smtClean="0"/>
              <a:t>2/16/2024</a:t>
            </a:fld>
            <a:endParaRPr lang="en-US"/>
          </a:p>
        </p:txBody>
      </p:sp>
      <p:sp>
        <p:nvSpPr>
          <p:cNvPr id="6" name="Footer Placeholder 5">
            <a:extLst>
              <a:ext uri="{FF2B5EF4-FFF2-40B4-BE49-F238E27FC236}">
                <a16:creationId xmlns:a16="http://schemas.microsoft.com/office/drawing/2014/main" id="{A7A9ADF4-0289-8079-C8F3-440053EFD2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A59373-3253-5CC5-36A0-3F2CD60EA3F5}"/>
              </a:ext>
            </a:extLst>
          </p:cNvPr>
          <p:cNvSpPr>
            <a:spLocks noGrp="1"/>
          </p:cNvSpPr>
          <p:nvPr>
            <p:ph type="sldNum" sz="quarter" idx="12"/>
          </p:nvPr>
        </p:nvSpPr>
        <p:spPr/>
        <p:txBody>
          <a:bodyPr/>
          <a:lstStyle/>
          <a:p>
            <a:fld id="{74E4EDF5-78DF-48C6-A5D6-0DAE014CEE6F}" type="slidenum">
              <a:rPr lang="en-US" smtClean="0"/>
              <a:t>‹#›</a:t>
            </a:fld>
            <a:endParaRPr lang="en-US"/>
          </a:p>
        </p:txBody>
      </p:sp>
    </p:spTree>
    <p:extLst>
      <p:ext uri="{BB962C8B-B14F-4D97-AF65-F5344CB8AC3E}">
        <p14:creationId xmlns:p14="http://schemas.microsoft.com/office/powerpoint/2010/main" val="3450701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C9D2D-05BC-2A18-3E22-9A2772036C4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812790-F4AA-2585-4A8D-5A09289AC7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042870E-6ECD-4A14-7515-D94D4DD3C4B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A48F81F-CDAE-69BF-983E-371BE36B22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B72B79-91BA-EABA-5FC7-C25ECEA92E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7D1CB0-5864-D03F-0D24-7D152CC5E503}"/>
              </a:ext>
            </a:extLst>
          </p:cNvPr>
          <p:cNvSpPr>
            <a:spLocks noGrp="1"/>
          </p:cNvSpPr>
          <p:nvPr>
            <p:ph type="dt" sz="half" idx="10"/>
          </p:nvPr>
        </p:nvSpPr>
        <p:spPr/>
        <p:txBody>
          <a:bodyPr/>
          <a:lstStyle/>
          <a:p>
            <a:fld id="{89D9B48F-1904-42DB-8E94-0D9607C70289}" type="datetimeFigureOut">
              <a:rPr lang="en-US" smtClean="0"/>
              <a:t>2/16/2024</a:t>
            </a:fld>
            <a:endParaRPr lang="en-US"/>
          </a:p>
        </p:txBody>
      </p:sp>
      <p:sp>
        <p:nvSpPr>
          <p:cNvPr id="8" name="Footer Placeholder 7">
            <a:extLst>
              <a:ext uri="{FF2B5EF4-FFF2-40B4-BE49-F238E27FC236}">
                <a16:creationId xmlns:a16="http://schemas.microsoft.com/office/drawing/2014/main" id="{811C1BDA-558F-EA99-766D-A1CA48A677B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2D4A043-1E1C-95B4-46FA-09920EA7DD1B}"/>
              </a:ext>
            </a:extLst>
          </p:cNvPr>
          <p:cNvSpPr>
            <a:spLocks noGrp="1"/>
          </p:cNvSpPr>
          <p:nvPr>
            <p:ph type="sldNum" sz="quarter" idx="12"/>
          </p:nvPr>
        </p:nvSpPr>
        <p:spPr/>
        <p:txBody>
          <a:bodyPr/>
          <a:lstStyle/>
          <a:p>
            <a:fld id="{74E4EDF5-78DF-48C6-A5D6-0DAE014CEE6F}" type="slidenum">
              <a:rPr lang="en-US" smtClean="0"/>
              <a:t>‹#›</a:t>
            </a:fld>
            <a:endParaRPr lang="en-US"/>
          </a:p>
        </p:txBody>
      </p:sp>
    </p:spTree>
    <p:extLst>
      <p:ext uri="{BB962C8B-B14F-4D97-AF65-F5344CB8AC3E}">
        <p14:creationId xmlns:p14="http://schemas.microsoft.com/office/powerpoint/2010/main" val="221864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6AC1B-0AFF-B7F7-DEE3-91EDF553E53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1440E68-46C6-9523-FB11-DF3EF7A1B514}"/>
              </a:ext>
            </a:extLst>
          </p:cNvPr>
          <p:cNvSpPr>
            <a:spLocks noGrp="1"/>
          </p:cNvSpPr>
          <p:nvPr>
            <p:ph type="dt" sz="half" idx="10"/>
          </p:nvPr>
        </p:nvSpPr>
        <p:spPr/>
        <p:txBody>
          <a:bodyPr/>
          <a:lstStyle/>
          <a:p>
            <a:fld id="{89D9B48F-1904-42DB-8E94-0D9607C70289}" type="datetimeFigureOut">
              <a:rPr lang="en-US" smtClean="0"/>
              <a:t>2/16/2024</a:t>
            </a:fld>
            <a:endParaRPr lang="en-US"/>
          </a:p>
        </p:txBody>
      </p:sp>
      <p:sp>
        <p:nvSpPr>
          <p:cNvPr id="4" name="Footer Placeholder 3">
            <a:extLst>
              <a:ext uri="{FF2B5EF4-FFF2-40B4-BE49-F238E27FC236}">
                <a16:creationId xmlns:a16="http://schemas.microsoft.com/office/drawing/2014/main" id="{7CDFE8D1-B05B-B60A-0D0B-EE1A15FF95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2C99E7-0575-0F3F-6C0D-AD0108C4EE0B}"/>
              </a:ext>
            </a:extLst>
          </p:cNvPr>
          <p:cNvSpPr>
            <a:spLocks noGrp="1"/>
          </p:cNvSpPr>
          <p:nvPr>
            <p:ph type="sldNum" sz="quarter" idx="12"/>
          </p:nvPr>
        </p:nvSpPr>
        <p:spPr/>
        <p:txBody>
          <a:bodyPr/>
          <a:lstStyle/>
          <a:p>
            <a:fld id="{74E4EDF5-78DF-48C6-A5D6-0DAE014CEE6F}" type="slidenum">
              <a:rPr lang="en-US" smtClean="0"/>
              <a:t>‹#›</a:t>
            </a:fld>
            <a:endParaRPr lang="en-US"/>
          </a:p>
        </p:txBody>
      </p:sp>
    </p:spTree>
    <p:extLst>
      <p:ext uri="{BB962C8B-B14F-4D97-AF65-F5344CB8AC3E}">
        <p14:creationId xmlns:p14="http://schemas.microsoft.com/office/powerpoint/2010/main" val="3215913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3C19F1-5335-968B-41BF-651082E620AA}"/>
              </a:ext>
            </a:extLst>
          </p:cNvPr>
          <p:cNvSpPr>
            <a:spLocks noGrp="1"/>
          </p:cNvSpPr>
          <p:nvPr>
            <p:ph type="dt" sz="half" idx="10"/>
          </p:nvPr>
        </p:nvSpPr>
        <p:spPr/>
        <p:txBody>
          <a:bodyPr/>
          <a:lstStyle/>
          <a:p>
            <a:fld id="{89D9B48F-1904-42DB-8E94-0D9607C70289}" type="datetimeFigureOut">
              <a:rPr lang="en-US" smtClean="0"/>
              <a:t>2/16/2024</a:t>
            </a:fld>
            <a:endParaRPr lang="en-US"/>
          </a:p>
        </p:txBody>
      </p:sp>
      <p:sp>
        <p:nvSpPr>
          <p:cNvPr id="3" name="Footer Placeholder 2">
            <a:extLst>
              <a:ext uri="{FF2B5EF4-FFF2-40B4-BE49-F238E27FC236}">
                <a16:creationId xmlns:a16="http://schemas.microsoft.com/office/drawing/2014/main" id="{4F9E6835-AB0C-2C6C-43C5-22F2E9454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29663A3-1A70-1A16-E8C7-E6852088FAC4}"/>
              </a:ext>
            </a:extLst>
          </p:cNvPr>
          <p:cNvSpPr>
            <a:spLocks noGrp="1"/>
          </p:cNvSpPr>
          <p:nvPr>
            <p:ph type="sldNum" sz="quarter" idx="12"/>
          </p:nvPr>
        </p:nvSpPr>
        <p:spPr/>
        <p:txBody>
          <a:bodyPr/>
          <a:lstStyle/>
          <a:p>
            <a:fld id="{74E4EDF5-78DF-48C6-A5D6-0DAE014CEE6F}" type="slidenum">
              <a:rPr lang="en-US" smtClean="0"/>
              <a:t>‹#›</a:t>
            </a:fld>
            <a:endParaRPr lang="en-US"/>
          </a:p>
        </p:txBody>
      </p:sp>
    </p:spTree>
    <p:extLst>
      <p:ext uri="{BB962C8B-B14F-4D97-AF65-F5344CB8AC3E}">
        <p14:creationId xmlns:p14="http://schemas.microsoft.com/office/powerpoint/2010/main" val="15623889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AC2D6-DE05-1883-678F-58D2B078A7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C0D3F5A-848B-FC42-9C5D-5AA1223581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5BFA870-A710-AD9C-42D1-9F83A3F263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E1EF16-C398-1185-A5C9-0D241F30BFF5}"/>
              </a:ext>
            </a:extLst>
          </p:cNvPr>
          <p:cNvSpPr>
            <a:spLocks noGrp="1"/>
          </p:cNvSpPr>
          <p:nvPr>
            <p:ph type="dt" sz="half" idx="10"/>
          </p:nvPr>
        </p:nvSpPr>
        <p:spPr/>
        <p:txBody>
          <a:bodyPr/>
          <a:lstStyle/>
          <a:p>
            <a:fld id="{89D9B48F-1904-42DB-8E94-0D9607C70289}" type="datetimeFigureOut">
              <a:rPr lang="en-US" smtClean="0"/>
              <a:t>2/16/2024</a:t>
            </a:fld>
            <a:endParaRPr lang="en-US"/>
          </a:p>
        </p:txBody>
      </p:sp>
      <p:sp>
        <p:nvSpPr>
          <p:cNvPr id="6" name="Footer Placeholder 5">
            <a:extLst>
              <a:ext uri="{FF2B5EF4-FFF2-40B4-BE49-F238E27FC236}">
                <a16:creationId xmlns:a16="http://schemas.microsoft.com/office/drawing/2014/main" id="{756CCEC1-A4A3-A1C7-9888-6A26426EDF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E50B78-7F13-39CB-15A6-95089293C612}"/>
              </a:ext>
            </a:extLst>
          </p:cNvPr>
          <p:cNvSpPr>
            <a:spLocks noGrp="1"/>
          </p:cNvSpPr>
          <p:nvPr>
            <p:ph type="sldNum" sz="quarter" idx="12"/>
          </p:nvPr>
        </p:nvSpPr>
        <p:spPr/>
        <p:txBody>
          <a:bodyPr/>
          <a:lstStyle/>
          <a:p>
            <a:fld id="{74E4EDF5-78DF-48C6-A5D6-0DAE014CEE6F}" type="slidenum">
              <a:rPr lang="en-US" smtClean="0"/>
              <a:t>‹#›</a:t>
            </a:fld>
            <a:endParaRPr lang="en-US"/>
          </a:p>
        </p:txBody>
      </p:sp>
    </p:spTree>
    <p:extLst>
      <p:ext uri="{BB962C8B-B14F-4D97-AF65-F5344CB8AC3E}">
        <p14:creationId xmlns:p14="http://schemas.microsoft.com/office/powerpoint/2010/main" val="2308955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15682-45A9-3D3D-9B8C-1CFC9416E3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CD9C147-9385-3A8F-C4BB-155C889D77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377E28-CA52-A552-D8E3-CECD2E7A76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85B82C-DE42-F5BD-DAD0-A447BB5CFE54}"/>
              </a:ext>
            </a:extLst>
          </p:cNvPr>
          <p:cNvSpPr>
            <a:spLocks noGrp="1"/>
          </p:cNvSpPr>
          <p:nvPr>
            <p:ph type="dt" sz="half" idx="10"/>
          </p:nvPr>
        </p:nvSpPr>
        <p:spPr/>
        <p:txBody>
          <a:bodyPr/>
          <a:lstStyle/>
          <a:p>
            <a:fld id="{89D9B48F-1904-42DB-8E94-0D9607C70289}" type="datetimeFigureOut">
              <a:rPr lang="en-US" smtClean="0"/>
              <a:t>2/16/2024</a:t>
            </a:fld>
            <a:endParaRPr lang="en-US"/>
          </a:p>
        </p:txBody>
      </p:sp>
      <p:sp>
        <p:nvSpPr>
          <p:cNvPr id="6" name="Footer Placeholder 5">
            <a:extLst>
              <a:ext uri="{FF2B5EF4-FFF2-40B4-BE49-F238E27FC236}">
                <a16:creationId xmlns:a16="http://schemas.microsoft.com/office/drawing/2014/main" id="{93B51BD5-A059-7827-4F39-1A2B691102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4932E0-B05D-4B35-545A-D6B22F0EA655}"/>
              </a:ext>
            </a:extLst>
          </p:cNvPr>
          <p:cNvSpPr>
            <a:spLocks noGrp="1"/>
          </p:cNvSpPr>
          <p:nvPr>
            <p:ph type="sldNum" sz="quarter" idx="12"/>
          </p:nvPr>
        </p:nvSpPr>
        <p:spPr/>
        <p:txBody>
          <a:bodyPr/>
          <a:lstStyle/>
          <a:p>
            <a:fld id="{74E4EDF5-78DF-48C6-A5D6-0DAE014CEE6F}" type="slidenum">
              <a:rPr lang="en-US" smtClean="0"/>
              <a:t>‹#›</a:t>
            </a:fld>
            <a:endParaRPr lang="en-US"/>
          </a:p>
        </p:txBody>
      </p:sp>
    </p:spTree>
    <p:extLst>
      <p:ext uri="{BB962C8B-B14F-4D97-AF65-F5344CB8AC3E}">
        <p14:creationId xmlns:p14="http://schemas.microsoft.com/office/powerpoint/2010/main" val="35757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1549F3-4461-2A6B-3496-85E852CE9F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2E666C4-4983-2936-FC4F-35455B2E5D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A1BAE8-2174-F006-20D4-BD64EEA814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D9B48F-1904-42DB-8E94-0D9607C70289}" type="datetimeFigureOut">
              <a:rPr lang="en-US" smtClean="0"/>
              <a:t>2/16/2024</a:t>
            </a:fld>
            <a:endParaRPr lang="en-US"/>
          </a:p>
        </p:txBody>
      </p:sp>
      <p:sp>
        <p:nvSpPr>
          <p:cNvPr id="5" name="Footer Placeholder 4">
            <a:extLst>
              <a:ext uri="{FF2B5EF4-FFF2-40B4-BE49-F238E27FC236}">
                <a16:creationId xmlns:a16="http://schemas.microsoft.com/office/drawing/2014/main" id="{FA3379A4-BA2E-1A17-39E3-261FC0F6E0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7BD4E2-BB4F-A204-1B77-75A403CCAF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E4EDF5-78DF-48C6-A5D6-0DAE014CEE6F}" type="slidenum">
              <a:rPr lang="en-US" smtClean="0"/>
              <a:t>‹#›</a:t>
            </a:fld>
            <a:endParaRPr lang="en-US"/>
          </a:p>
        </p:txBody>
      </p:sp>
    </p:spTree>
    <p:extLst>
      <p:ext uri="{BB962C8B-B14F-4D97-AF65-F5344CB8AC3E}">
        <p14:creationId xmlns:p14="http://schemas.microsoft.com/office/powerpoint/2010/main" val="36889795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iscv-admin/sig-soft-cpu/blob/main/TG/CX/CHARTER.md" TargetMode="External"/><Relationship Id="rId7"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raw.githubusercontent.com/grayresearch/CFU/main/collateral/design-rationale-CX-CXU-spec.pdf" TargetMode="External"/><Relationship Id="rId5" Type="http://schemas.openxmlformats.org/officeDocument/2006/relationships/hyperlink" Target="https://www.youtube.com/watch?v=7daY_E2itpo" TargetMode="External"/><Relationship Id="rId4" Type="http://schemas.openxmlformats.org/officeDocument/2006/relationships/hyperlink" Target="https://raw.githubusercontent.com/grayresearch/CX/main/spec/spec.pdf"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grayresearch/CX/blob/main/CHARTER.md#executive-summary"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A9E1C-37DC-DB17-1D64-71152F6CC900}"/>
              </a:ext>
            </a:extLst>
          </p:cNvPr>
          <p:cNvSpPr>
            <a:spLocks noGrp="1"/>
          </p:cNvSpPr>
          <p:nvPr>
            <p:ph type="ctrTitle"/>
          </p:nvPr>
        </p:nvSpPr>
        <p:spPr>
          <a:xfrm>
            <a:off x="104775" y="1314450"/>
            <a:ext cx="11904608" cy="2114550"/>
          </a:xfrm>
        </p:spPr>
        <p:txBody>
          <a:bodyPr>
            <a:normAutofit/>
          </a:bodyPr>
          <a:lstStyle/>
          <a:p>
            <a:r>
              <a:rPr lang="en-US" sz="4400" b="1" dirty="0"/>
              <a:t>Composable Extensions (CX) Task Group Proposal</a:t>
            </a:r>
            <a:br>
              <a:rPr lang="en-US" sz="4400" b="1" dirty="0"/>
            </a:br>
            <a:r>
              <a:rPr lang="en-US" sz="2800" b="1" dirty="0"/>
              <a:t>Draft 2024-02-15</a:t>
            </a:r>
            <a:endParaRPr lang="en-US" sz="1200" dirty="0">
              <a:latin typeface="Colonna MT" panose="04020805060202030203" pitchFamily="82" charset="0"/>
            </a:endParaRPr>
          </a:p>
        </p:txBody>
      </p:sp>
      <p:sp>
        <p:nvSpPr>
          <p:cNvPr id="3" name="Subtitle 2">
            <a:extLst>
              <a:ext uri="{FF2B5EF4-FFF2-40B4-BE49-F238E27FC236}">
                <a16:creationId xmlns:a16="http://schemas.microsoft.com/office/drawing/2014/main" id="{E73A79EC-B73C-8063-61FA-D0FE33E6A536}"/>
              </a:ext>
            </a:extLst>
          </p:cNvPr>
          <p:cNvSpPr>
            <a:spLocks noGrp="1"/>
          </p:cNvSpPr>
          <p:nvPr>
            <p:ph type="subTitle" idx="1"/>
          </p:nvPr>
        </p:nvSpPr>
        <p:spPr>
          <a:xfrm>
            <a:off x="609600" y="4114800"/>
            <a:ext cx="10972800" cy="1655762"/>
          </a:xfrm>
        </p:spPr>
        <p:txBody>
          <a:bodyPr>
            <a:normAutofit/>
          </a:bodyPr>
          <a:lstStyle/>
          <a:p>
            <a:r>
              <a:rPr lang="en-US" sz="3600" i="1" dirty="0">
                <a:latin typeface="+mj-lt"/>
                <a:ea typeface="+mj-ea"/>
                <a:cs typeface="+mj-cs"/>
              </a:rPr>
              <a:t>Jan Gray, Guy Lemieux</a:t>
            </a:r>
            <a:br>
              <a:rPr lang="en-US" sz="3600" i="1" dirty="0">
                <a:latin typeface="+mj-lt"/>
                <a:ea typeface="+mj-ea"/>
                <a:cs typeface="+mj-cs"/>
              </a:rPr>
            </a:br>
            <a:r>
              <a:rPr lang="en-US" sz="3600" i="1" dirty="0">
                <a:latin typeface="+mj-lt"/>
                <a:ea typeface="+mj-ea"/>
                <a:cs typeface="+mj-cs"/>
              </a:rPr>
              <a:t>Soft CPU SIG</a:t>
            </a:r>
            <a:endParaRPr lang="en-US" sz="3600" i="1" dirty="0">
              <a:highlight>
                <a:srgbClr val="FFFF00"/>
              </a:highlight>
              <a:latin typeface="+mj-lt"/>
              <a:ea typeface="+mj-ea"/>
              <a:cs typeface="+mj-cs"/>
            </a:endParaRPr>
          </a:p>
        </p:txBody>
      </p:sp>
      <p:sp>
        <p:nvSpPr>
          <p:cNvPr id="6" name="Date Placeholder 5">
            <a:extLst>
              <a:ext uri="{FF2B5EF4-FFF2-40B4-BE49-F238E27FC236}">
                <a16:creationId xmlns:a16="http://schemas.microsoft.com/office/drawing/2014/main" id="{4855B95A-4908-EC97-7012-268D8905F534}"/>
              </a:ext>
            </a:extLst>
          </p:cNvPr>
          <p:cNvSpPr>
            <a:spLocks noGrp="1"/>
          </p:cNvSpPr>
          <p:nvPr>
            <p:ph type="dt" sz="half" idx="10"/>
          </p:nvPr>
        </p:nvSpPr>
        <p:spPr/>
        <p:txBody>
          <a:bodyPr/>
          <a:lstStyle/>
          <a:p>
            <a:r>
              <a:rPr lang="en-US" dirty="0"/>
              <a:t>Feb. 15, 2024</a:t>
            </a:r>
          </a:p>
        </p:txBody>
      </p:sp>
      <p:sp>
        <p:nvSpPr>
          <p:cNvPr id="7" name="Footer Placeholder 6">
            <a:extLst>
              <a:ext uri="{FF2B5EF4-FFF2-40B4-BE49-F238E27FC236}">
                <a16:creationId xmlns:a16="http://schemas.microsoft.com/office/drawing/2014/main" id="{2455039C-E844-5368-F0ED-FEBBB9753D6F}"/>
              </a:ext>
            </a:extLst>
          </p:cNvPr>
          <p:cNvSpPr>
            <a:spLocks noGrp="1"/>
          </p:cNvSpPr>
          <p:nvPr>
            <p:ph type="ftr" sz="quarter" idx="11"/>
          </p:nvPr>
        </p:nvSpPr>
        <p:spPr/>
        <p:txBody>
          <a:bodyPr/>
          <a:lstStyle/>
          <a:p>
            <a:r>
              <a:rPr lang="en-US" dirty="0"/>
              <a:t>CX TG Proposal DRAFT</a:t>
            </a:r>
          </a:p>
        </p:txBody>
      </p:sp>
      <p:sp>
        <p:nvSpPr>
          <p:cNvPr id="8" name="Slide Number Placeholder 7">
            <a:extLst>
              <a:ext uri="{FF2B5EF4-FFF2-40B4-BE49-F238E27FC236}">
                <a16:creationId xmlns:a16="http://schemas.microsoft.com/office/drawing/2014/main" id="{7B95E78A-A120-91DE-598B-40B41114698A}"/>
              </a:ext>
            </a:extLst>
          </p:cNvPr>
          <p:cNvSpPr>
            <a:spLocks noGrp="1"/>
          </p:cNvSpPr>
          <p:nvPr>
            <p:ph type="sldNum" sz="quarter" idx="12"/>
          </p:nvPr>
        </p:nvSpPr>
        <p:spPr/>
        <p:txBody>
          <a:bodyPr/>
          <a:lstStyle/>
          <a:p>
            <a:fld id="{0F4AB399-865D-4BE1-9079-4962ECA64CB8}" type="slidenum">
              <a:rPr lang="en-US" smtClean="0"/>
              <a:t>1</a:t>
            </a:fld>
            <a:endParaRPr lang="en-US"/>
          </a:p>
        </p:txBody>
      </p:sp>
    </p:spTree>
    <p:extLst>
      <p:ext uri="{BB962C8B-B14F-4D97-AF65-F5344CB8AC3E}">
        <p14:creationId xmlns:p14="http://schemas.microsoft.com/office/powerpoint/2010/main" val="2247048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96FCE-FFE3-805F-A238-1A78455B757E}"/>
              </a:ext>
            </a:extLst>
          </p:cNvPr>
          <p:cNvSpPr>
            <a:spLocks noGrp="1"/>
          </p:cNvSpPr>
          <p:nvPr>
            <p:ph type="title"/>
          </p:nvPr>
        </p:nvSpPr>
        <p:spPr/>
        <p:txBody>
          <a:bodyPr/>
          <a:lstStyle/>
          <a:p>
            <a:r>
              <a:rPr lang="en-US" dirty="0"/>
              <a:t>Design Tenets </a:t>
            </a:r>
          </a:p>
        </p:txBody>
      </p:sp>
      <p:sp>
        <p:nvSpPr>
          <p:cNvPr id="3" name="Content Placeholder 2">
            <a:extLst>
              <a:ext uri="{FF2B5EF4-FFF2-40B4-BE49-F238E27FC236}">
                <a16:creationId xmlns:a16="http://schemas.microsoft.com/office/drawing/2014/main" id="{C8EBFDC1-6371-2070-64A2-6F6AD4D5A7AB}"/>
              </a:ext>
            </a:extLst>
          </p:cNvPr>
          <p:cNvSpPr>
            <a:spLocks noGrp="1"/>
          </p:cNvSpPr>
          <p:nvPr>
            <p:ph idx="1"/>
          </p:nvPr>
        </p:nvSpPr>
        <p:spPr>
          <a:xfrm>
            <a:off x="838200" y="1825625"/>
            <a:ext cx="10820400" cy="4351338"/>
          </a:xfrm>
        </p:spPr>
        <p:txBody>
          <a:bodyPr>
            <a:normAutofit/>
          </a:bodyPr>
          <a:lstStyle/>
          <a:p>
            <a:r>
              <a:rPr lang="en-US" b="1" dirty="0"/>
              <a:t>Routine robust reuse of composable extension</a:t>
            </a:r>
            <a:r>
              <a:rPr lang="en-US" b="1" u="sng" dirty="0"/>
              <a:t>s</a:t>
            </a:r>
            <a:r>
              <a:rPr lang="en-US" b="1" dirty="0"/>
              <a:t> &amp; librarie</a:t>
            </a:r>
            <a:r>
              <a:rPr lang="en-US" b="1" u="sng" dirty="0"/>
              <a:t>s</a:t>
            </a:r>
          </a:p>
          <a:p>
            <a:r>
              <a:rPr lang="en-US" dirty="0"/>
              <a:t>No prior coordination or central authority</a:t>
            </a:r>
          </a:p>
          <a:p>
            <a:r>
              <a:rPr lang="en-US" dirty="0"/>
              <a:t>Stable software binaries</a:t>
            </a:r>
          </a:p>
          <a:p>
            <a:r>
              <a:rPr lang="en-US" dirty="0"/>
              <a:t>Stable modular hardware</a:t>
            </a:r>
          </a:p>
          <a:p>
            <a:r>
              <a:rPr lang="en-US" dirty="0"/>
              <a:t>Uniform SW: naming, discovery, versioning, state, errors, …</a:t>
            </a:r>
          </a:p>
          <a:p>
            <a:r>
              <a:rPr lang="en-US" dirty="0"/>
              <a:t>Simple, frugal, fast</a:t>
            </a:r>
          </a:p>
          <a:p>
            <a:r>
              <a:rPr lang="en-US" dirty="0"/>
              <a:t>Secure</a:t>
            </a:r>
          </a:p>
          <a:p>
            <a:r>
              <a:rPr lang="en-US" dirty="0"/>
              <a:t>Interop across the decades</a:t>
            </a:r>
          </a:p>
          <a:p>
            <a:pPr marL="0" indent="0">
              <a:buNone/>
            </a:pPr>
            <a:endParaRPr lang="en-US" dirty="0"/>
          </a:p>
        </p:txBody>
      </p:sp>
      <p:sp>
        <p:nvSpPr>
          <p:cNvPr id="4" name="Date Placeholder 3">
            <a:extLst>
              <a:ext uri="{FF2B5EF4-FFF2-40B4-BE49-F238E27FC236}">
                <a16:creationId xmlns:a16="http://schemas.microsoft.com/office/drawing/2014/main" id="{B371667B-FEEB-6A5C-63C2-700813D11A2A}"/>
              </a:ext>
            </a:extLst>
          </p:cNvPr>
          <p:cNvSpPr>
            <a:spLocks noGrp="1"/>
          </p:cNvSpPr>
          <p:nvPr>
            <p:ph type="dt" sz="half" idx="10"/>
          </p:nvPr>
        </p:nvSpPr>
        <p:spPr/>
        <p:txBody>
          <a:bodyPr/>
          <a:lstStyle/>
          <a:p>
            <a:r>
              <a:rPr lang="en-US" dirty="0"/>
              <a:t>Feb. 15, 2024</a:t>
            </a:r>
          </a:p>
        </p:txBody>
      </p:sp>
      <p:sp>
        <p:nvSpPr>
          <p:cNvPr id="5" name="Footer Placeholder 4">
            <a:extLst>
              <a:ext uri="{FF2B5EF4-FFF2-40B4-BE49-F238E27FC236}">
                <a16:creationId xmlns:a16="http://schemas.microsoft.com/office/drawing/2014/main" id="{E2152F44-5B21-ED95-7481-3C08D92E9943}"/>
              </a:ext>
            </a:extLst>
          </p:cNvPr>
          <p:cNvSpPr>
            <a:spLocks noGrp="1"/>
          </p:cNvSpPr>
          <p:nvPr>
            <p:ph type="ftr" sz="quarter" idx="11"/>
          </p:nvPr>
        </p:nvSpPr>
        <p:spPr>
          <a:xfrm>
            <a:off x="4038600" y="6361293"/>
            <a:ext cx="4114800" cy="365125"/>
          </a:xfrm>
        </p:spPr>
        <p:txBody>
          <a:bodyPr/>
          <a:lstStyle/>
          <a:p>
            <a:r>
              <a:rPr lang="en-US" dirty="0"/>
              <a:t>CX TG Proposal DRAFT</a:t>
            </a:r>
          </a:p>
        </p:txBody>
      </p:sp>
      <p:sp>
        <p:nvSpPr>
          <p:cNvPr id="6" name="Slide Number Placeholder 5">
            <a:extLst>
              <a:ext uri="{FF2B5EF4-FFF2-40B4-BE49-F238E27FC236}">
                <a16:creationId xmlns:a16="http://schemas.microsoft.com/office/drawing/2014/main" id="{2C8FC52F-DA1C-FDAE-21D2-B992DD8C9287}"/>
              </a:ext>
            </a:extLst>
          </p:cNvPr>
          <p:cNvSpPr>
            <a:spLocks noGrp="1"/>
          </p:cNvSpPr>
          <p:nvPr>
            <p:ph type="sldNum" sz="quarter" idx="12"/>
          </p:nvPr>
        </p:nvSpPr>
        <p:spPr/>
        <p:txBody>
          <a:bodyPr/>
          <a:lstStyle/>
          <a:p>
            <a:fld id="{0F4AB399-865D-4BE1-9079-4962ECA64CB8}" type="slidenum">
              <a:rPr lang="en-US" smtClean="0"/>
              <a:t>10</a:t>
            </a:fld>
            <a:endParaRPr lang="en-US"/>
          </a:p>
        </p:txBody>
      </p:sp>
    </p:spTree>
    <p:extLst>
      <p:ext uri="{BB962C8B-B14F-4D97-AF65-F5344CB8AC3E}">
        <p14:creationId xmlns:p14="http://schemas.microsoft.com/office/powerpoint/2010/main" val="421170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2BCEB-EF10-9831-EAC7-864EC76649D3}"/>
              </a:ext>
            </a:extLst>
          </p:cNvPr>
          <p:cNvSpPr>
            <a:spLocks noGrp="1"/>
          </p:cNvSpPr>
          <p:nvPr>
            <p:ph type="title"/>
          </p:nvPr>
        </p:nvSpPr>
        <p:spPr>
          <a:xfrm>
            <a:off x="838200" y="365125"/>
            <a:ext cx="11004516" cy="1325563"/>
          </a:xfrm>
        </p:spPr>
        <p:txBody>
          <a:bodyPr>
            <a:normAutofit/>
          </a:bodyPr>
          <a:lstStyle/>
          <a:p>
            <a:r>
              <a:rPr lang="en-US" sz="4000" dirty="0"/>
              <a:t>CX TG Extensions and Interface Spec Deliverables</a:t>
            </a:r>
          </a:p>
        </p:txBody>
      </p:sp>
      <p:sp>
        <p:nvSpPr>
          <p:cNvPr id="3" name="Content Placeholder 2">
            <a:extLst>
              <a:ext uri="{FF2B5EF4-FFF2-40B4-BE49-F238E27FC236}">
                <a16:creationId xmlns:a16="http://schemas.microsoft.com/office/drawing/2014/main" id="{7CDE1A8F-8FD4-29A4-558C-91874B73F90C}"/>
              </a:ext>
            </a:extLst>
          </p:cNvPr>
          <p:cNvSpPr>
            <a:spLocks noGrp="1"/>
          </p:cNvSpPr>
          <p:nvPr>
            <p:ph idx="1"/>
          </p:nvPr>
        </p:nvSpPr>
        <p:spPr>
          <a:xfrm>
            <a:off x="825251" y="1606378"/>
            <a:ext cx="11304758" cy="4709653"/>
          </a:xfrm>
        </p:spPr>
        <p:txBody>
          <a:bodyPr>
            <a:normAutofit/>
          </a:bodyPr>
          <a:lstStyle/>
          <a:p>
            <a:pPr>
              <a:lnSpc>
                <a:spcPct val="100000"/>
              </a:lnSpc>
            </a:pPr>
            <a:r>
              <a:rPr lang="en-US" sz="2400" dirty="0"/>
              <a:t>New ISA extension(s): </a:t>
            </a:r>
            <a:r>
              <a:rPr lang="en-US" sz="2400" b="1" dirty="0">
                <a:solidFill>
                  <a:srgbClr val="00B050"/>
                </a:solidFill>
              </a:rPr>
              <a:t>new custom CSRs &amp; multiplexed custom instructions</a:t>
            </a:r>
            <a:r>
              <a:rPr lang="en-US" sz="2400" dirty="0"/>
              <a:t> only</a:t>
            </a:r>
            <a:endParaRPr lang="en-US" dirty="0"/>
          </a:p>
          <a:p>
            <a:pPr>
              <a:lnSpc>
                <a:spcPct val="100000"/>
              </a:lnSpc>
            </a:pPr>
            <a:endParaRPr lang="en-US" dirty="0"/>
          </a:p>
          <a:p>
            <a:pPr>
              <a:lnSpc>
                <a:spcPct val="100000"/>
              </a:lnSpc>
            </a:pPr>
            <a:endParaRPr lang="en-US" sz="2400" dirty="0"/>
          </a:p>
          <a:p>
            <a:pPr>
              <a:lnSpc>
                <a:spcPct val="100000"/>
              </a:lnSpc>
            </a:pPr>
            <a:endParaRPr lang="en-US" sz="2400" dirty="0"/>
          </a:p>
          <a:p>
            <a:pPr marL="0" indent="0">
              <a:lnSpc>
                <a:spcPct val="100000"/>
              </a:lnSpc>
              <a:buNone/>
            </a:pPr>
            <a:br>
              <a:rPr lang="en-US" sz="2400" dirty="0"/>
            </a:br>
            <a:endParaRPr lang="en-US" sz="1600" dirty="0"/>
          </a:p>
          <a:p>
            <a:pPr>
              <a:lnSpc>
                <a:spcPct val="100000"/>
              </a:lnSpc>
            </a:pPr>
            <a:r>
              <a:rPr lang="en-US" sz="2400" dirty="0"/>
              <a:t>New interfaces</a:t>
            </a:r>
          </a:p>
          <a:p>
            <a:pPr lvl="1">
              <a:lnSpc>
                <a:spcPct val="100000"/>
              </a:lnSpc>
            </a:pPr>
            <a:r>
              <a:rPr lang="en-US" sz="2000" dirty="0"/>
              <a:t>Software: CX-API: extension services: uniform discovery, versioning, state </a:t>
            </a:r>
            <a:r>
              <a:rPr lang="en-US" sz="2000" dirty="0" err="1"/>
              <a:t>mgmt</a:t>
            </a:r>
            <a:endParaRPr lang="en-US" sz="2000" dirty="0"/>
          </a:p>
          <a:p>
            <a:pPr lvl="1">
              <a:lnSpc>
                <a:spcPct val="100000"/>
              </a:lnSpc>
            </a:pPr>
            <a:r>
              <a:rPr lang="en-US" sz="2000" dirty="0"/>
              <a:t>Software: CX-ABI: software rules for CX-Mux CSRs</a:t>
            </a:r>
          </a:p>
          <a:p>
            <a:pPr lvl="1">
              <a:lnSpc>
                <a:spcPct val="100000"/>
              </a:lnSpc>
            </a:pPr>
            <a:r>
              <a:rPr lang="en-US" sz="2000" dirty="0"/>
              <a:t>Hardware: CXU-LI (logic interface): auto-composition of CPUs + CX Units</a:t>
            </a:r>
          </a:p>
        </p:txBody>
      </p:sp>
      <p:sp>
        <p:nvSpPr>
          <p:cNvPr id="4" name="Date Placeholder 3">
            <a:extLst>
              <a:ext uri="{FF2B5EF4-FFF2-40B4-BE49-F238E27FC236}">
                <a16:creationId xmlns:a16="http://schemas.microsoft.com/office/drawing/2014/main" id="{469A5F50-2E8F-F5BD-A2FA-7D7465E171E6}"/>
              </a:ext>
            </a:extLst>
          </p:cNvPr>
          <p:cNvSpPr>
            <a:spLocks noGrp="1"/>
          </p:cNvSpPr>
          <p:nvPr>
            <p:ph type="dt" sz="half" idx="10"/>
          </p:nvPr>
        </p:nvSpPr>
        <p:spPr/>
        <p:txBody>
          <a:bodyPr/>
          <a:lstStyle/>
          <a:p>
            <a:r>
              <a:rPr lang="en-US" dirty="0"/>
              <a:t>Feb. 15, 2024</a:t>
            </a:r>
          </a:p>
        </p:txBody>
      </p:sp>
      <p:graphicFrame>
        <p:nvGraphicFramePr>
          <p:cNvPr id="7" name="Table 6">
            <a:extLst>
              <a:ext uri="{FF2B5EF4-FFF2-40B4-BE49-F238E27FC236}">
                <a16:creationId xmlns:a16="http://schemas.microsoft.com/office/drawing/2014/main" id="{F30965DD-8CBE-303E-FCAC-CDBDB603F0A1}"/>
              </a:ext>
            </a:extLst>
          </p:cNvPr>
          <p:cNvGraphicFramePr>
            <a:graphicFrameLocks noGrp="1"/>
          </p:cNvGraphicFramePr>
          <p:nvPr>
            <p:extLst>
              <p:ext uri="{D42A27DB-BD31-4B8C-83A1-F6EECF244321}">
                <p14:modId xmlns:p14="http://schemas.microsoft.com/office/powerpoint/2010/main" val="1548639486"/>
              </p:ext>
            </p:extLst>
          </p:nvPr>
        </p:nvGraphicFramePr>
        <p:xfrm>
          <a:off x="1170636" y="2135531"/>
          <a:ext cx="9930752" cy="2011680"/>
        </p:xfrm>
        <a:graphic>
          <a:graphicData uri="http://schemas.openxmlformats.org/drawingml/2006/table">
            <a:tbl>
              <a:tblPr>
                <a:tableStyleId>{5C22544A-7EE6-4342-B048-85BDC9FD1C3A}</a:tableStyleId>
              </a:tblPr>
              <a:tblGrid>
                <a:gridCol w="3074034">
                  <a:extLst>
                    <a:ext uri="{9D8B030D-6E8A-4147-A177-3AD203B41FA5}">
                      <a16:colId xmlns:a16="http://schemas.microsoft.com/office/drawing/2014/main" val="72309145"/>
                    </a:ext>
                  </a:extLst>
                </a:gridCol>
                <a:gridCol w="6856718">
                  <a:extLst>
                    <a:ext uri="{9D8B030D-6E8A-4147-A177-3AD203B41FA5}">
                      <a16:colId xmlns:a16="http://schemas.microsoft.com/office/drawing/2014/main" val="2820607897"/>
                    </a:ext>
                  </a:extLst>
                </a:gridCol>
              </a:tblGrid>
              <a:tr h="0">
                <a:tc>
                  <a:txBody>
                    <a:bodyPr/>
                    <a:lstStyle/>
                    <a:p>
                      <a:pPr algn="ctr"/>
                      <a:endParaRPr lang="en-US" sz="24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b="1" dirty="0" err="1"/>
                        <a:t>Unpriv</a:t>
                      </a:r>
                      <a:r>
                        <a:rPr lang="en-US" sz="2400" b="1" dirty="0"/>
                        <a:t> and Priv ISA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625743953"/>
                  </a:ext>
                </a:extLst>
              </a:tr>
              <a:tr h="735910">
                <a:tc>
                  <a:txBody>
                    <a:bodyPr/>
                    <a:lstStyle/>
                    <a:p>
                      <a:pPr algn="ctr"/>
                      <a:r>
                        <a:rPr lang="en-US" sz="2400" b="1" dirty="0"/>
                        <a:t>CX Multiplexing</a:t>
                      </a:r>
                      <a:endParaRPr lang="en-US" sz="20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spcAft>
                          <a:spcPts val="600"/>
                        </a:spcAft>
                      </a:pPr>
                      <a:r>
                        <a:rPr lang="en-US" sz="2000" b="1" i="0" kern="1200" dirty="0" err="1">
                          <a:solidFill>
                            <a:srgbClr val="00B050"/>
                          </a:solidFill>
                          <a:latin typeface="Consolas" panose="020B0609020204030204" pitchFamily="49" charset="0"/>
                          <a:ea typeface="+mn-ea"/>
                          <a:cs typeface="+mn-cs"/>
                        </a:rPr>
                        <a:t>mcx_selector</a:t>
                      </a:r>
                      <a:r>
                        <a:rPr lang="en-US" sz="2000" b="1" i="0" kern="1200" dirty="0">
                          <a:solidFill>
                            <a:srgbClr val="00B050"/>
                          </a:solidFill>
                          <a:latin typeface="Consolas" panose="020B0609020204030204" pitchFamily="49" charset="0"/>
                          <a:ea typeface="+mn-ea"/>
                          <a:cs typeface="+mn-cs"/>
                        </a:rPr>
                        <a:t> </a:t>
                      </a:r>
                      <a:r>
                        <a:rPr lang="en-US" sz="2000" b="1" dirty="0" err="1">
                          <a:solidFill>
                            <a:srgbClr val="00B050"/>
                          </a:solidFill>
                          <a:latin typeface="Consolas" panose="020B0609020204030204" pitchFamily="49" charset="0"/>
                        </a:rPr>
                        <a:t>cx_status</a:t>
                      </a:r>
                      <a:r>
                        <a:rPr lang="en-US" sz="2000" b="1" dirty="0">
                          <a:solidFill>
                            <a:srgbClr val="00B050"/>
                          </a:solidFill>
                          <a:latin typeface="Consolas" panose="020B0609020204030204" pitchFamily="49" charset="0"/>
                        </a:rPr>
                        <a:t> </a:t>
                      </a:r>
                      <a:r>
                        <a:rPr lang="en-US" sz="2000" b="1" i="0" kern="1200" baseline="0" dirty="0">
                          <a:solidFill>
                            <a:schemeClr val="tx1"/>
                          </a:solidFill>
                          <a:latin typeface="+mn-lt"/>
                          <a:ea typeface="+mn-ea"/>
                          <a:cs typeface="+mn-cs"/>
                        </a:rPr>
                        <a:t>(basic </a:t>
                      </a:r>
                      <a:r>
                        <a:rPr lang="en-US" sz="2000" b="1" i="0" kern="1200" baseline="0" dirty="0" err="1">
                          <a:solidFill>
                            <a:schemeClr val="tx1"/>
                          </a:solidFill>
                          <a:latin typeface="+mn-lt"/>
                          <a:ea typeface="+mn-ea"/>
                          <a:cs typeface="+mn-cs"/>
                        </a:rPr>
                        <a:t>muxing</a:t>
                      </a:r>
                      <a:r>
                        <a:rPr lang="en-US" sz="2000" b="1" i="0" kern="1200" baseline="0" dirty="0">
                          <a:solidFill>
                            <a:schemeClr val="tx1"/>
                          </a:solidFill>
                          <a:latin typeface="+mn-lt"/>
                          <a:ea typeface="+mn-ea"/>
                          <a:cs typeface="+mn-cs"/>
                        </a:rPr>
                        <a:t>) +</a:t>
                      </a:r>
                    </a:p>
                    <a:p>
                      <a:pPr algn="ctr"/>
                      <a:r>
                        <a:rPr lang="en-US" sz="2000" b="1" i="0" kern="1200" dirty="0" err="1">
                          <a:solidFill>
                            <a:srgbClr val="00B050"/>
                          </a:solidFill>
                          <a:latin typeface="Consolas" panose="020B0609020204030204" pitchFamily="49" charset="0"/>
                          <a:ea typeface="+mn-ea"/>
                          <a:cs typeface="+mn-cs"/>
                        </a:rPr>
                        <a:t>mcx_table</a:t>
                      </a:r>
                      <a:r>
                        <a:rPr lang="en-US" sz="2000" b="1" i="0" kern="1200" dirty="0">
                          <a:solidFill>
                            <a:srgbClr val="00B050"/>
                          </a:solidFill>
                          <a:latin typeface="Consolas" panose="020B0609020204030204" pitchFamily="49" charset="0"/>
                          <a:ea typeface="+mn-ea"/>
                          <a:cs typeface="+mn-cs"/>
                        </a:rPr>
                        <a:t> </a:t>
                      </a:r>
                      <a:r>
                        <a:rPr lang="en-US" sz="2000" b="1" i="0" kern="1200" dirty="0" err="1">
                          <a:solidFill>
                            <a:srgbClr val="00B050"/>
                          </a:solidFill>
                          <a:latin typeface="Consolas" panose="020B0609020204030204" pitchFamily="49" charset="0"/>
                          <a:ea typeface="+mn-ea"/>
                          <a:cs typeface="+mn-cs"/>
                        </a:rPr>
                        <a:t>cx_index</a:t>
                      </a:r>
                      <a:r>
                        <a:rPr lang="en-US" sz="2000" b="1" i="0" kern="1200" dirty="0">
                          <a:solidFill>
                            <a:srgbClr val="00B050"/>
                          </a:solidFill>
                          <a:latin typeface="Consolas" panose="020B0609020204030204" pitchFamily="49" charset="0"/>
                          <a:ea typeface="+mn-ea"/>
                          <a:cs typeface="+mn-cs"/>
                        </a:rPr>
                        <a:t> </a:t>
                      </a:r>
                      <a:r>
                        <a:rPr lang="en-US" sz="2000" b="1" i="0" kern="1200" baseline="0" dirty="0">
                          <a:solidFill>
                            <a:schemeClr val="tx1"/>
                          </a:solidFill>
                          <a:latin typeface="+mn-lt"/>
                          <a:ea typeface="+mn-ea"/>
                          <a:cs typeface="+mn-cs"/>
                        </a:rPr>
                        <a:t>(optional privileged access control)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89592324"/>
                  </a:ext>
                </a:extLst>
              </a:tr>
              <a:tr h="735910">
                <a:tc>
                  <a:txBody>
                    <a:bodyPr/>
                    <a:lstStyle/>
                    <a:p>
                      <a:pPr algn="ctr"/>
                      <a:r>
                        <a:rPr lang="en-US" sz="2400" b="1" dirty="0"/>
                        <a:t>CX State Management</a:t>
                      </a:r>
                      <a:endParaRPr lang="en-US" sz="2000" b="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lang="en-US" sz="2000" b="1" i="1" kern="1200" baseline="0" dirty="0">
                          <a:solidFill>
                            <a:schemeClr val="tx1"/>
                          </a:solidFill>
                          <a:latin typeface="+mn-lt"/>
                          <a:ea typeface="+mn-ea"/>
                          <a:cs typeface="+mn-cs"/>
                        </a:rPr>
                        <a:t>CX scoped </a:t>
                      </a:r>
                      <a:r>
                        <a:rPr lang="en-US" sz="2000" b="1" i="0" kern="1200" baseline="0" dirty="0">
                          <a:solidFill>
                            <a:schemeClr val="tx1"/>
                          </a:solidFill>
                          <a:latin typeface="+mn-lt"/>
                          <a:ea typeface="+mn-ea"/>
                          <a:cs typeface="+mn-cs"/>
                        </a:rPr>
                        <a:t>custom CSRs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i="0" kern="1200" baseline="0" dirty="0">
                          <a:solidFill>
                            <a:srgbClr val="00B050"/>
                          </a:solidFill>
                          <a:latin typeface="+mn-lt"/>
                          <a:ea typeface="+mn-ea"/>
                          <a:cs typeface="+mn-cs"/>
                        </a:rPr>
                        <a:t>+ 3 CX CSRs</a:t>
                      </a:r>
                      <a:r>
                        <a:rPr lang="en-US" sz="2000" b="1" i="0" kern="1200" baseline="0" dirty="0">
                          <a:solidFill>
                            <a:schemeClr val="tx1"/>
                          </a:solidFill>
                          <a:latin typeface="+mn-lt"/>
                          <a:ea typeface="+mn-ea"/>
                          <a:cs typeface="+mn-cs"/>
                        </a:rPr>
                        <a:t> for OS to read/write any CX state context</a:t>
                      </a:r>
                      <a:endParaRPr lang="en-US" sz="2000" i="0" baseline="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80839256"/>
                  </a:ext>
                </a:extLst>
              </a:tr>
            </a:tbl>
          </a:graphicData>
        </a:graphic>
      </p:graphicFrame>
      <p:sp>
        <p:nvSpPr>
          <p:cNvPr id="10" name="Footer Placeholder 4">
            <a:extLst>
              <a:ext uri="{FF2B5EF4-FFF2-40B4-BE49-F238E27FC236}">
                <a16:creationId xmlns:a16="http://schemas.microsoft.com/office/drawing/2014/main" id="{C9901EDD-438B-A8C8-BC1B-9B08B7F2A8CB}"/>
              </a:ext>
            </a:extLst>
          </p:cNvPr>
          <p:cNvSpPr>
            <a:spLocks noGrp="1"/>
          </p:cNvSpPr>
          <p:nvPr>
            <p:ph type="ftr" sz="quarter" idx="11"/>
          </p:nvPr>
        </p:nvSpPr>
        <p:spPr>
          <a:xfrm>
            <a:off x="4038600" y="6356350"/>
            <a:ext cx="4114800" cy="365125"/>
          </a:xfrm>
        </p:spPr>
        <p:txBody>
          <a:bodyPr/>
          <a:lstStyle/>
          <a:p>
            <a:r>
              <a:rPr lang="en-US" dirty="0"/>
              <a:t>CX TG Proposal DRAFT</a:t>
            </a:r>
          </a:p>
        </p:txBody>
      </p:sp>
      <p:sp>
        <p:nvSpPr>
          <p:cNvPr id="11" name="Slide Number Placeholder 5">
            <a:extLst>
              <a:ext uri="{FF2B5EF4-FFF2-40B4-BE49-F238E27FC236}">
                <a16:creationId xmlns:a16="http://schemas.microsoft.com/office/drawing/2014/main" id="{E78B3E28-02D9-4CD5-965F-AE199F7834EF}"/>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 </a:t>
            </a:r>
            <a:fld id="{0F4AB399-865D-4BE1-9079-4962ECA64CB8}" type="slidenum">
              <a:rPr lang="en-US" smtClean="0"/>
              <a:pPr/>
              <a:t>11</a:t>
            </a:fld>
            <a:endParaRPr lang="en-US" dirty="0"/>
          </a:p>
        </p:txBody>
      </p:sp>
    </p:spTree>
    <p:custDataLst>
      <p:tags r:id="rId1"/>
    </p:custDataLst>
    <p:extLst>
      <p:ext uri="{BB962C8B-B14F-4D97-AF65-F5344CB8AC3E}">
        <p14:creationId xmlns:p14="http://schemas.microsoft.com/office/powerpoint/2010/main" val="1494999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3BFBE-D238-125C-D300-0AF3286ED7BF}"/>
              </a:ext>
            </a:extLst>
          </p:cNvPr>
          <p:cNvSpPr>
            <a:spLocks noGrp="1"/>
          </p:cNvSpPr>
          <p:nvPr>
            <p:ph type="title"/>
          </p:nvPr>
        </p:nvSpPr>
        <p:spPr/>
        <p:txBody>
          <a:bodyPr/>
          <a:lstStyle/>
          <a:p>
            <a:r>
              <a:rPr lang="en-US" dirty="0"/>
              <a:t>Composable Extensions Collateral</a:t>
            </a:r>
          </a:p>
        </p:txBody>
      </p:sp>
      <p:sp>
        <p:nvSpPr>
          <p:cNvPr id="3" name="Content Placeholder 2">
            <a:extLst>
              <a:ext uri="{FF2B5EF4-FFF2-40B4-BE49-F238E27FC236}">
                <a16:creationId xmlns:a16="http://schemas.microsoft.com/office/drawing/2014/main" id="{6963D9F2-687C-80A9-F9EE-591338443175}"/>
              </a:ext>
            </a:extLst>
          </p:cNvPr>
          <p:cNvSpPr>
            <a:spLocks noGrp="1"/>
          </p:cNvSpPr>
          <p:nvPr>
            <p:ph idx="1"/>
          </p:nvPr>
        </p:nvSpPr>
        <p:spPr>
          <a:xfrm>
            <a:off x="838200" y="1825625"/>
            <a:ext cx="7086600" cy="4351338"/>
          </a:xfrm>
        </p:spPr>
        <p:txBody>
          <a:bodyPr/>
          <a:lstStyle/>
          <a:p>
            <a:pPr marL="0" marR="0" indent="0">
              <a:spcBef>
                <a:spcPts val="0"/>
              </a:spcBef>
              <a:spcAft>
                <a:spcPts val="0"/>
              </a:spcAft>
              <a:buNone/>
            </a:pPr>
            <a:r>
              <a:rPr lang="en-US" sz="1800" dirty="0">
                <a:solidFill>
                  <a:srgbClr val="212121"/>
                </a:solidFill>
                <a:effectLst/>
                <a:latin typeface="Calibri" panose="020F0502020204030204" pitchFamily="34" charset="0"/>
                <a:ea typeface="Calibri" panose="020F0502020204030204" pitchFamily="34" charset="0"/>
              </a:rPr>
              <a:t>TG Charter:</a:t>
            </a:r>
            <a:br>
              <a:rPr lang="en-US" sz="1800" dirty="0">
                <a:solidFill>
                  <a:srgbClr val="212121"/>
                </a:solidFill>
                <a:effectLst/>
                <a:latin typeface="Calibri" panose="020F0502020204030204" pitchFamily="34" charset="0"/>
                <a:ea typeface="Calibri" panose="020F0502020204030204" pitchFamily="34" charset="0"/>
              </a:rPr>
            </a:br>
            <a:r>
              <a:rPr lang="en-US" sz="1800" u="sng" dirty="0">
                <a:solidFill>
                  <a:srgbClr val="0078D4"/>
                </a:solidFill>
                <a:effectLst/>
                <a:latin typeface="Calibri" panose="020F0502020204030204" pitchFamily="34" charset="0"/>
                <a:ea typeface="Calibri" panose="020F0502020204030204" pitchFamily="34" charset="0"/>
                <a:hlinkClick r:id="rId3"/>
              </a:rPr>
              <a:t>https://github.com/riscv-admin/sig-soft-cpu/blob/main/TG/CX/CHARTER.md</a:t>
            </a:r>
            <a:br>
              <a:rPr lang="en-US" sz="1800" u="sng" dirty="0">
                <a:solidFill>
                  <a:srgbClr val="0078D4"/>
                </a:solidFill>
                <a:effectLst/>
                <a:latin typeface="Calibri" panose="020F0502020204030204" pitchFamily="34" charset="0"/>
                <a:ea typeface="Calibri" panose="020F0502020204030204" pitchFamily="34" charset="0"/>
              </a:rPr>
            </a:br>
            <a:endParaRPr lang="en-US" sz="1800" dirty="0">
              <a:effectLst/>
              <a:latin typeface="Calibri" panose="020F0502020204030204" pitchFamily="34" charset="0"/>
              <a:ea typeface="Calibri" panose="020F0502020204030204" pitchFamily="34" charset="0"/>
            </a:endParaRPr>
          </a:p>
          <a:p>
            <a:pPr marL="0" marR="0" indent="0">
              <a:spcBef>
                <a:spcPts val="0"/>
              </a:spcBef>
              <a:spcAft>
                <a:spcPts val="0"/>
              </a:spcAft>
              <a:buNone/>
            </a:pPr>
            <a:r>
              <a:rPr lang="en-US" sz="1800" dirty="0">
                <a:solidFill>
                  <a:srgbClr val="212121"/>
                </a:solidFill>
                <a:effectLst/>
                <a:latin typeface="Calibri" panose="020F0502020204030204" pitchFamily="34" charset="0"/>
                <a:ea typeface="Calibri" panose="020F0502020204030204" pitchFamily="34" charset="0"/>
              </a:rPr>
              <a:t>Draft Spec:</a:t>
            </a:r>
            <a:br>
              <a:rPr lang="en-US" sz="1800" dirty="0">
                <a:solidFill>
                  <a:srgbClr val="212121"/>
                </a:solidFill>
                <a:effectLst/>
                <a:latin typeface="Calibri" panose="020F0502020204030204" pitchFamily="34" charset="0"/>
                <a:ea typeface="Calibri" panose="020F0502020204030204" pitchFamily="34" charset="0"/>
              </a:rPr>
            </a:br>
            <a:r>
              <a:rPr lang="en-US" sz="1800" u="sng" dirty="0">
                <a:solidFill>
                  <a:srgbClr val="0078D4"/>
                </a:solidFill>
                <a:effectLst/>
                <a:latin typeface="Calibri" panose="020F0502020204030204" pitchFamily="34" charset="0"/>
                <a:ea typeface="Calibri" panose="020F0502020204030204" pitchFamily="34" charset="0"/>
                <a:hlinkClick r:id="rId4"/>
              </a:rPr>
              <a:t>https://raw.githubusercontent.com/grayresearch/CX/main/spec/spec.pdf</a:t>
            </a:r>
            <a:br>
              <a:rPr lang="en-US" sz="1800" u="sng" dirty="0">
                <a:solidFill>
                  <a:srgbClr val="0078D4"/>
                </a:solidFill>
                <a:effectLst/>
                <a:latin typeface="Calibri" panose="020F0502020204030204" pitchFamily="34" charset="0"/>
                <a:ea typeface="Calibri" panose="020F0502020204030204" pitchFamily="34" charset="0"/>
              </a:rPr>
            </a:br>
            <a:endParaRPr lang="en-US" sz="1800" dirty="0">
              <a:effectLst/>
              <a:latin typeface="Calibri" panose="020F0502020204030204" pitchFamily="34" charset="0"/>
              <a:ea typeface="Calibri" panose="020F0502020204030204" pitchFamily="34" charset="0"/>
            </a:endParaRPr>
          </a:p>
          <a:p>
            <a:pPr marL="0" marR="0" indent="0">
              <a:spcBef>
                <a:spcPts val="0"/>
              </a:spcBef>
              <a:spcAft>
                <a:spcPts val="0"/>
              </a:spcAft>
              <a:buNone/>
            </a:pPr>
            <a:r>
              <a:rPr lang="en-US" sz="1800" dirty="0">
                <a:solidFill>
                  <a:srgbClr val="212121"/>
                </a:solidFill>
                <a:effectLst/>
                <a:latin typeface="Calibri" panose="020F0502020204030204" pitchFamily="34" charset="0"/>
                <a:ea typeface="Calibri" panose="020F0502020204030204" pitchFamily="34" charset="0"/>
              </a:rPr>
              <a:t>Design and Rationale Talk:</a:t>
            </a:r>
            <a:br>
              <a:rPr lang="en-US" sz="1800" dirty="0">
                <a:solidFill>
                  <a:srgbClr val="212121"/>
                </a:solidFill>
                <a:effectLst/>
                <a:latin typeface="Calibri" panose="020F0502020204030204" pitchFamily="34" charset="0"/>
                <a:ea typeface="Calibri" panose="020F0502020204030204" pitchFamily="34" charset="0"/>
              </a:rPr>
            </a:br>
            <a:r>
              <a:rPr lang="en-US" sz="1800" u="sng" dirty="0">
                <a:solidFill>
                  <a:srgbClr val="0078D4"/>
                </a:solidFill>
                <a:effectLst/>
                <a:latin typeface="Calibri" panose="020F0502020204030204" pitchFamily="34" charset="0"/>
                <a:ea typeface="Calibri" panose="020F0502020204030204" pitchFamily="34" charset="0"/>
                <a:hlinkClick r:id="rId5"/>
              </a:rPr>
              <a:t>https://www.youtube.com/watch?v=7daY_E2itpo</a:t>
            </a:r>
            <a:br>
              <a:rPr lang="en-US" sz="1800" u="sng" dirty="0">
                <a:solidFill>
                  <a:srgbClr val="0078D4"/>
                </a:solidFill>
                <a:effectLst/>
                <a:latin typeface="Calibri" panose="020F0502020204030204" pitchFamily="34" charset="0"/>
                <a:ea typeface="Calibri" panose="020F0502020204030204" pitchFamily="34" charset="0"/>
              </a:rPr>
            </a:br>
            <a:endParaRPr lang="en-US" sz="1800" dirty="0">
              <a:effectLst/>
              <a:latin typeface="Calibri" panose="020F0502020204030204" pitchFamily="34" charset="0"/>
              <a:ea typeface="Calibri" panose="020F0502020204030204" pitchFamily="34" charset="0"/>
            </a:endParaRPr>
          </a:p>
          <a:p>
            <a:pPr marL="0" marR="0" indent="0">
              <a:spcBef>
                <a:spcPts val="0"/>
              </a:spcBef>
              <a:spcAft>
                <a:spcPts val="0"/>
              </a:spcAft>
              <a:buNone/>
            </a:pPr>
            <a:r>
              <a:rPr lang="en-US" sz="1800" dirty="0">
                <a:solidFill>
                  <a:srgbClr val="212121"/>
                </a:solidFill>
                <a:effectLst/>
                <a:latin typeface="Calibri" panose="020F0502020204030204" pitchFamily="34" charset="0"/>
                <a:ea typeface="Calibri" panose="020F0502020204030204" pitchFamily="34" charset="0"/>
              </a:rPr>
              <a:t>Talk slides:</a:t>
            </a:r>
            <a:br>
              <a:rPr lang="en-US" sz="1800" dirty="0">
                <a:solidFill>
                  <a:srgbClr val="212121"/>
                </a:solidFill>
                <a:effectLst/>
                <a:latin typeface="Calibri" panose="020F0502020204030204" pitchFamily="34" charset="0"/>
                <a:ea typeface="Calibri" panose="020F0502020204030204" pitchFamily="34" charset="0"/>
              </a:rPr>
            </a:br>
            <a:r>
              <a:rPr lang="en-US" sz="1800" u="sng" dirty="0">
                <a:solidFill>
                  <a:srgbClr val="0078D4"/>
                </a:solidFill>
                <a:effectLst/>
                <a:latin typeface="Calibri" panose="020F0502020204030204" pitchFamily="34" charset="0"/>
                <a:ea typeface="Calibri" panose="020F0502020204030204" pitchFamily="34" charset="0"/>
                <a:hlinkClick r:id="rId6"/>
              </a:rPr>
              <a:t>https://raw.githubusercontent.com/grayresearch/CFU/main/collateral/design-rationale-CX-CXU-spec.pdf</a:t>
            </a:r>
            <a:br>
              <a:rPr lang="en-US" sz="1800" u="sng" dirty="0">
                <a:solidFill>
                  <a:srgbClr val="0078D4"/>
                </a:solidFill>
                <a:effectLst/>
                <a:latin typeface="Calibri" panose="020F0502020204030204" pitchFamily="34" charset="0"/>
                <a:ea typeface="Calibri" panose="020F0502020204030204" pitchFamily="34" charset="0"/>
              </a:rPr>
            </a:br>
            <a:endParaRPr lang="en-US" sz="1800" dirty="0">
              <a:effectLst/>
              <a:latin typeface="Calibri" panose="020F0502020204030204" pitchFamily="34" charset="0"/>
              <a:ea typeface="Calibri" panose="020F0502020204030204" pitchFamily="34" charset="0"/>
            </a:endParaRPr>
          </a:p>
          <a:p>
            <a:pPr marL="0" marR="0" indent="0">
              <a:spcBef>
                <a:spcPts val="0"/>
              </a:spcBef>
              <a:spcAft>
                <a:spcPts val="0"/>
              </a:spcAft>
              <a:buNone/>
            </a:pPr>
            <a:r>
              <a:rPr lang="en-US" sz="1800" dirty="0">
                <a:solidFill>
                  <a:srgbClr val="212121"/>
                </a:solidFill>
                <a:effectLst/>
                <a:latin typeface="Calibri" panose="020F0502020204030204" pitchFamily="34" charset="0"/>
                <a:ea typeface="Calibri" panose="020F0502020204030204" pitchFamily="34" charset="0"/>
              </a:rPr>
              <a:t>Repo: </a:t>
            </a:r>
            <a:r>
              <a:rPr lang="en-US" sz="1800" u="sng" dirty="0">
                <a:solidFill>
                  <a:srgbClr val="0078D4"/>
                </a:solidFill>
                <a:latin typeface="Calibri" panose="020F0502020204030204" pitchFamily="34" charset="0"/>
                <a:ea typeface="Calibri" panose="020F0502020204030204" pitchFamily="34" charset="0"/>
              </a:rPr>
              <a:t>https://github.com/grayresearch/CX</a:t>
            </a:r>
            <a:endParaRPr lang="en-US" sz="1800" dirty="0">
              <a:effectLst/>
              <a:latin typeface="Calibri" panose="020F0502020204030204" pitchFamily="34" charset="0"/>
              <a:ea typeface="Calibri" panose="020F0502020204030204" pitchFamily="34" charset="0"/>
            </a:endParaRPr>
          </a:p>
          <a:p>
            <a:endParaRPr lang="en-US" dirty="0"/>
          </a:p>
        </p:txBody>
      </p:sp>
      <p:sp>
        <p:nvSpPr>
          <p:cNvPr id="4" name="Date Placeholder 3">
            <a:extLst>
              <a:ext uri="{FF2B5EF4-FFF2-40B4-BE49-F238E27FC236}">
                <a16:creationId xmlns:a16="http://schemas.microsoft.com/office/drawing/2014/main" id="{D783AFEA-9879-CC4F-E169-E04B94C21529}"/>
              </a:ext>
            </a:extLst>
          </p:cNvPr>
          <p:cNvSpPr>
            <a:spLocks noGrp="1"/>
          </p:cNvSpPr>
          <p:nvPr>
            <p:ph type="dt" sz="half" idx="10"/>
          </p:nvPr>
        </p:nvSpPr>
        <p:spPr/>
        <p:txBody>
          <a:bodyPr/>
          <a:lstStyle/>
          <a:p>
            <a:r>
              <a:rPr lang="en-US" dirty="0"/>
              <a:t>Feb. 15, 2024</a:t>
            </a:r>
          </a:p>
        </p:txBody>
      </p:sp>
      <p:sp>
        <p:nvSpPr>
          <p:cNvPr id="5" name="Footer Placeholder 4">
            <a:extLst>
              <a:ext uri="{FF2B5EF4-FFF2-40B4-BE49-F238E27FC236}">
                <a16:creationId xmlns:a16="http://schemas.microsoft.com/office/drawing/2014/main" id="{9F8816D0-716D-B94E-0697-00BA5950B337}"/>
              </a:ext>
            </a:extLst>
          </p:cNvPr>
          <p:cNvSpPr>
            <a:spLocks noGrp="1"/>
          </p:cNvSpPr>
          <p:nvPr>
            <p:ph type="ftr" sz="quarter" idx="11"/>
          </p:nvPr>
        </p:nvSpPr>
        <p:spPr/>
        <p:txBody>
          <a:bodyPr/>
          <a:lstStyle/>
          <a:p>
            <a:r>
              <a:rPr lang="en-US" dirty="0"/>
              <a:t>CX TG Proposal DRAFT</a:t>
            </a:r>
          </a:p>
        </p:txBody>
      </p:sp>
      <p:sp>
        <p:nvSpPr>
          <p:cNvPr id="6" name="Slide Number Placeholder 5">
            <a:extLst>
              <a:ext uri="{FF2B5EF4-FFF2-40B4-BE49-F238E27FC236}">
                <a16:creationId xmlns:a16="http://schemas.microsoft.com/office/drawing/2014/main" id="{5B32786D-30EA-3C3E-E82E-6E2822F9A005}"/>
              </a:ext>
            </a:extLst>
          </p:cNvPr>
          <p:cNvSpPr>
            <a:spLocks noGrp="1"/>
          </p:cNvSpPr>
          <p:nvPr>
            <p:ph type="sldNum" sz="quarter" idx="12"/>
          </p:nvPr>
        </p:nvSpPr>
        <p:spPr/>
        <p:txBody>
          <a:bodyPr/>
          <a:lstStyle/>
          <a:p>
            <a:fld id="{0F4AB399-865D-4BE1-9079-4962ECA64CB8}" type="slidenum">
              <a:rPr lang="en-US" smtClean="0"/>
              <a:t>12</a:t>
            </a:fld>
            <a:endParaRPr lang="en-US"/>
          </a:p>
        </p:txBody>
      </p:sp>
      <p:pic>
        <p:nvPicPr>
          <p:cNvPr id="8" name="Picture 7">
            <a:extLst>
              <a:ext uri="{FF2B5EF4-FFF2-40B4-BE49-F238E27FC236}">
                <a16:creationId xmlns:a16="http://schemas.microsoft.com/office/drawing/2014/main" id="{35A95515-17E0-AE91-B9A3-D1031132AE73}"/>
              </a:ext>
            </a:extLst>
          </p:cNvPr>
          <p:cNvPicPr>
            <a:picLocks noChangeAspect="1"/>
          </p:cNvPicPr>
          <p:nvPr/>
        </p:nvPicPr>
        <p:blipFill>
          <a:blip r:embed="rId7"/>
          <a:stretch>
            <a:fillRect/>
          </a:stretch>
        </p:blipFill>
        <p:spPr>
          <a:xfrm>
            <a:off x="8151361" y="1524000"/>
            <a:ext cx="3859664" cy="5025798"/>
          </a:xfrm>
          <a:prstGeom prst="rect">
            <a:avLst/>
          </a:prstGeom>
          <a:ln>
            <a:solidFill>
              <a:schemeClr val="tx1"/>
            </a:solidFill>
          </a:ln>
          <a:effectLst>
            <a:outerShdw blurRad="50800" dist="38100" dir="2700000" algn="tl" rotWithShape="0">
              <a:prstClr val="black">
                <a:alpha val="40000"/>
              </a:prstClr>
            </a:outerShdw>
          </a:effectLst>
          <a:scene3d>
            <a:camera prst="orthographicFront"/>
            <a:lightRig rig="threePt" dir="t"/>
          </a:scene3d>
          <a:sp3d prstMaterial="matte"/>
        </p:spPr>
      </p:pic>
    </p:spTree>
    <p:extLst>
      <p:ext uri="{BB962C8B-B14F-4D97-AF65-F5344CB8AC3E}">
        <p14:creationId xmlns:p14="http://schemas.microsoft.com/office/powerpoint/2010/main" val="32815163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6B562-934D-4FD3-A398-ECD5EED29EE9}"/>
              </a:ext>
            </a:extLst>
          </p:cNvPr>
          <p:cNvSpPr>
            <a:spLocks noGrp="1"/>
          </p:cNvSpPr>
          <p:nvPr>
            <p:ph type="title"/>
          </p:nvPr>
        </p:nvSpPr>
        <p:spPr/>
        <p:txBody>
          <a:bodyPr/>
          <a:lstStyle/>
          <a:p>
            <a:r>
              <a:rPr lang="en-US" dirty="0"/>
              <a:t>Task Group Personnel</a:t>
            </a:r>
          </a:p>
        </p:txBody>
      </p:sp>
      <p:sp>
        <p:nvSpPr>
          <p:cNvPr id="3" name="Content Placeholder 2">
            <a:extLst>
              <a:ext uri="{FF2B5EF4-FFF2-40B4-BE49-F238E27FC236}">
                <a16:creationId xmlns:a16="http://schemas.microsoft.com/office/drawing/2014/main" id="{0F9F1467-E5D2-1363-F4A9-77414AE2AE82}"/>
              </a:ext>
            </a:extLst>
          </p:cNvPr>
          <p:cNvSpPr>
            <a:spLocks noGrp="1"/>
          </p:cNvSpPr>
          <p:nvPr>
            <p:ph idx="1"/>
          </p:nvPr>
        </p:nvSpPr>
        <p:spPr>
          <a:xfrm>
            <a:off x="838200" y="1825625"/>
            <a:ext cx="10798352" cy="4351338"/>
          </a:xfrm>
        </p:spPr>
        <p:txBody>
          <a:bodyPr/>
          <a:lstStyle/>
          <a:p>
            <a:r>
              <a:rPr lang="en-US" dirty="0"/>
              <a:t>Past contributors</a:t>
            </a:r>
          </a:p>
          <a:p>
            <a:pPr lvl="1"/>
            <a:r>
              <a:rPr lang="en-US" dirty="0"/>
              <a:t>Tim Ansell, Tim Callahan, Jan Gray, Karol Gugala, Olof </a:t>
            </a:r>
            <a:r>
              <a:rPr lang="en-US" dirty="0" err="1"/>
              <a:t>Kingdren</a:t>
            </a:r>
            <a:r>
              <a:rPr lang="en-US" dirty="0"/>
              <a:t>, Maciej Kurc, Guy Lemieux, Charles Papon, Tim Vogt</a:t>
            </a:r>
            <a:br>
              <a:rPr lang="en-US" dirty="0"/>
            </a:br>
            <a:r>
              <a:rPr lang="en-US" dirty="0"/>
              <a:t>(</a:t>
            </a:r>
            <a:r>
              <a:rPr lang="en-US" dirty="0" err="1"/>
              <a:t>Antmicro</a:t>
            </a:r>
            <a:r>
              <a:rPr lang="en-US" dirty="0"/>
              <a:t>, Lattice, Google, Gray Research, QAMCOM, </a:t>
            </a:r>
            <a:r>
              <a:rPr lang="en-US" dirty="0" err="1"/>
              <a:t>SpinalHDL</a:t>
            </a:r>
            <a:r>
              <a:rPr lang="en-US" dirty="0"/>
              <a:t>/</a:t>
            </a:r>
            <a:r>
              <a:rPr lang="en-US" dirty="0" err="1"/>
              <a:t>VexRiscv</a:t>
            </a:r>
            <a:r>
              <a:rPr lang="en-US" dirty="0"/>
              <a:t>, UBC)</a:t>
            </a:r>
          </a:p>
          <a:p>
            <a:r>
              <a:rPr lang="en-US" dirty="0"/>
              <a:t>TG interest</a:t>
            </a:r>
          </a:p>
          <a:p>
            <a:pPr lvl="1"/>
            <a:r>
              <a:rPr lang="en-US" dirty="0"/>
              <a:t>AMD, Lattice, </a:t>
            </a:r>
            <a:r>
              <a:rPr lang="en-US" dirty="0" err="1"/>
              <a:t>Bluespec</a:t>
            </a:r>
            <a:r>
              <a:rPr lang="en-US" dirty="0"/>
              <a:t>, </a:t>
            </a:r>
            <a:r>
              <a:rPr lang="en-US" dirty="0" err="1"/>
              <a:t>AntMicro</a:t>
            </a:r>
            <a:r>
              <a:rPr lang="en-US" dirty="0"/>
              <a:t>, Alibaba, individuals</a:t>
            </a:r>
          </a:p>
          <a:p>
            <a:r>
              <a:rPr lang="en-US" dirty="0"/>
              <a:t>TG Chair/Vice-Chair Interest</a:t>
            </a:r>
          </a:p>
          <a:p>
            <a:pPr lvl="1"/>
            <a:r>
              <a:rPr lang="en-US" dirty="0"/>
              <a:t>Jan Gray, Guy Lemieux, TBD / open invite</a:t>
            </a:r>
          </a:p>
          <a:p>
            <a:endParaRPr lang="en-US" dirty="0"/>
          </a:p>
        </p:txBody>
      </p:sp>
      <p:sp>
        <p:nvSpPr>
          <p:cNvPr id="4" name="Date Placeholder 3">
            <a:extLst>
              <a:ext uri="{FF2B5EF4-FFF2-40B4-BE49-F238E27FC236}">
                <a16:creationId xmlns:a16="http://schemas.microsoft.com/office/drawing/2014/main" id="{E39D6D58-5007-68BE-BF7C-FB2A6A57C5C0}"/>
              </a:ext>
            </a:extLst>
          </p:cNvPr>
          <p:cNvSpPr>
            <a:spLocks noGrp="1"/>
          </p:cNvSpPr>
          <p:nvPr>
            <p:ph type="dt" sz="half" idx="10"/>
          </p:nvPr>
        </p:nvSpPr>
        <p:spPr/>
        <p:txBody>
          <a:bodyPr/>
          <a:lstStyle/>
          <a:p>
            <a:r>
              <a:rPr lang="en-US" dirty="0"/>
              <a:t>Feb. 15, 2024</a:t>
            </a:r>
          </a:p>
        </p:txBody>
      </p:sp>
      <p:sp>
        <p:nvSpPr>
          <p:cNvPr id="5" name="Footer Placeholder 4">
            <a:extLst>
              <a:ext uri="{FF2B5EF4-FFF2-40B4-BE49-F238E27FC236}">
                <a16:creationId xmlns:a16="http://schemas.microsoft.com/office/drawing/2014/main" id="{6BCD4DBC-A60E-A0EC-5343-6C6D1F12C7D3}"/>
              </a:ext>
            </a:extLst>
          </p:cNvPr>
          <p:cNvSpPr>
            <a:spLocks noGrp="1"/>
          </p:cNvSpPr>
          <p:nvPr>
            <p:ph type="ftr" sz="quarter" idx="11"/>
          </p:nvPr>
        </p:nvSpPr>
        <p:spPr/>
        <p:txBody>
          <a:bodyPr/>
          <a:lstStyle/>
          <a:p>
            <a:r>
              <a:rPr lang="en-US" dirty="0"/>
              <a:t>CX TG Proposal DRAFT</a:t>
            </a:r>
          </a:p>
        </p:txBody>
      </p:sp>
      <p:sp>
        <p:nvSpPr>
          <p:cNvPr id="6" name="Slide Number Placeholder 5">
            <a:extLst>
              <a:ext uri="{FF2B5EF4-FFF2-40B4-BE49-F238E27FC236}">
                <a16:creationId xmlns:a16="http://schemas.microsoft.com/office/drawing/2014/main" id="{747524EB-2FCC-EFCC-7036-DE0AFF00F0C1}"/>
              </a:ext>
            </a:extLst>
          </p:cNvPr>
          <p:cNvSpPr>
            <a:spLocks noGrp="1"/>
          </p:cNvSpPr>
          <p:nvPr>
            <p:ph type="sldNum" sz="quarter" idx="12"/>
          </p:nvPr>
        </p:nvSpPr>
        <p:spPr/>
        <p:txBody>
          <a:bodyPr/>
          <a:lstStyle/>
          <a:p>
            <a:fld id="{0F4AB399-865D-4BE1-9079-4962ECA64CB8}" type="slidenum">
              <a:rPr lang="en-US" smtClean="0"/>
              <a:t>13</a:t>
            </a:fld>
            <a:endParaRPr lang="en-US"/>
          </a:p>
        </p:txBody>
      </p:sp>
    </p:spTree>
    <p:extLst>
      <p:ext uri="{BB962C8B-B14F-4D97-AF65-F5344CB8AC3E}">
        <p14:creationId xmlns:p14="http://schemas.microsoft.com/office/powerpoint/2010/main" val="24297622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1E2BB-1379-B1BB-2E4F-A715694AF500}"/>
              </a:ext>
            </a:extLst>
          </p:cNvPr>
          <p:cNvSpPr>
            <a:spLocks noGrp="1"/>
          </p:cNvSpPr>
          <p:nvPr>
            <p:ph type="title"/>
          </p:nvPr>
        </p:nvSpPr>
        <p:spPr>
          <a:xfrm>
            <a:off x="831850" y="1709739"/>
            <a:ext cx="10515600" cy="1719262"/>
          </a:xfrm>
        </p:spPr>
        <p:txBody>
          <a:bodyPr/>
          <a:lstStyle/>
          <a:p>
            <a:r>
              <a:rPr lang="en-US" dirty="0"/>
              <a:t>Conclusion / Q &amp; A</a:t>
            </a:r>
          </a:p>
        </p:txBody>
      </p:sp>
      <p:sp>
        <p:nvSpPr>
          <p:cNvPr id="3" name="Text Placeholder 2">
            <a:extLst>
              <a:ext uri="{FF2B5EF4-FFF2-40B4-BE49-F238E27FC236}">
                <a16:creationId xmlns:a16="http://schemas.microsoft.com/office/drawing/2014/main" id="{77E474A9-54F0-437D-41DB-2AB941B44D5C}"/>
              </a:ext>
            </a:extLst>
          </p:cNvPr>
          <p:cNvSpPr>
            <a:spLocks noGrp="1"/>
          </p:cNvSpPr>
          <p:nvPr>
            <p:ph type="body" idx="1"/>
          </p:nvPr>
        </p:nvSpPr>
        <p:spPr/>
        <p:txBody>
          <a:bodyPr/>
          <a:lstStyle/>
          <a:p>
            <a:endParaRPr lang="en-US"/>
          </a:p>
        </p:txBody>
      </p:sp>
      <p:sp>
        <p:nvSpPr>
          <p:cNvPr id="4" name="Date Placeholder 3">
            <a:extLst>
              <a:ext uri="{FF2B5EF4-FFF2-40B4-BE49-F238E27FC236}">
                <a16:creationId xmlns:a16="http://schemas.microsoft.com/office/drawing/2014/main" id="{AAD172B9-0F94-7E24-5A16-14E53D2ADCCB}"/>
              </a:ext>
            </a:extLst>
          </p:cNvPr>
          <p:cNvSpPr>
            <a:spLocks noGrp="1"/>
          </p:cNvSpPr>
          <p:nvPr>
            <p:ph type="dt" sz="half" idx="10"/>
          </p:nvPr>
        </p:nvSpPr>
        <p:spPr>
          <a:xfrm>
            <a:off x="838200" y="6356350"/>
            <a:ext cx="2743200" cy="365125"/>
          </a:xfrm>
        </p:spPr>
        <p:txBody>
          <a:bodyPr/>
          <a:lstStyle/>
          <a:p>
            <a:r>
              <a:rPr lang="en-US" dirty="0"/>
              <a:t>Feb. 15, 2024</a:t>
            </a:r>
          </a:p>
        </p:txBody>
      </p:sp>
      <p:sp>
        <p:nvSpPr>
          <p:cNvPr id="5" name="Footer Placeholder 4">
            <a:extLst>
              <a:ext uri="{FF2B5EF4-FFF2-40B4-BE49-F238E27FC236}">
                <a16:creationId xmlns:a16="http://schemas.microsoft.com/office/drawing/2014/main" id="{0C70F158-E7E9-642F-771E-711B9859F7B5}"/>
              </a:ext>
            </a:extLst>
          </p:cNvPr>
          <p:cNvSpPr>
            <a:spLocks noGrp="1"/>
          </p:cNvSpPr>
          <p:nvPr>
            <p:ph type="ftr" sz="quarter" idx="11"/>
          </p:nvPr>
        </p:nvSpPr>
        <p:spPr>
          <a:xfrm>
            <a:off x="4038600" y="6356350"/>
            <a:ext cx="4114800" cy="365125"/>
          </a:xfrm>
        </p:spPr>
        <p:txBody>
          <a:bodyPr/>
          <a:lstStyle/>
          <a:p>
            <a:r>
              <a:rPr lang="en-US" dirty="0"/>
              <a:t>CX TG Proposal DRAFT</a:t>
            </a:r>
          </a:p>
        </p:txBody>
      </p:sp>
      <p:sp>
        <p:nvSpPr>
          <p:cNvPr id="7" name="Slide Number Placeholder 5">
            <a:extLst>
              <a:ext uri="{FF2B5EF4-FFF2-40B4-BE49-F238E27FC236}">
                <a16:creationId xmlns:a16="http://schemas.microsoft.com/office/drawing/2014/main" id="{4FAEA960-3708-49B7-DD50-A25DDFCB5C6C}"/>
              </a:ext>
            </a:extLst>
          </p:cNvPr>
          <p:cNvSpPr>
            <a:spLocks noGrp="1"/>
          </p:cNvSpPr>
          <p:nvPr>
            <p:ph type="sldNum" sz="quarter" idx="12"/>
          </p:nvPr>
        </p:nvSpPr>
        <p:spPr>
          <a:xfrm>
            <a:off x="8610600" y="6356350"/>
            <a:ext cx="2743200" cy="365125"/>
          </a:xfrm>
        </p:spPr>
        <p:txBody>
          <a:bodyPr/>
          <a:lstStyle/>
          <a:p>
            <a:fld id="{0F4AB399-865D-4BE1-9079-4962ECA64CB8}" type="slidenum">
              <a:rPr lang="en-US" smtClean="0"/>
              <a:t>14</a:t>
            </a:fld>
            <a:endParaRPr lang="en-US"/>
          </a:p>
        </p:txBody>
      </p:sp>
    </p:spTree>
    <p:extLst>
      <p:ext uri="{BB962C8B-B14F-4D97-AF65-F5344CB8AC3E}">
        <p14:creationId xmlns:p14="http://schemas.microsoft.com/office/powerpoint/2010/main" val="13454357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68024-D7AC-BBBF-C367-862BC279B82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CA41A473-884D-894B-5E0E-0122A31711BD}"/>
              </a:ext>
            </a:extLst>
          </p:cNvPr>
          <p:cNvSpPr>
            <a:spLocks noGrp="1"/>
          </p:cNvSpPr>
          <p:nvPr>
            <p:ph idx="1"/>
          </p:nvPr>
        </p:nvSpPr>
        <p:spPr/>
        <p:txBody>
          <a:bodyPr/>
          <a:lstStyle/>
          <a:p>
            <a:r>
              <a:rPr lang="en-US" dirty="0"/>
              <a:t>TG ask, value proposition, support, charter</a:t>
            </a:r>
          </a:p>
          <a:p>
            <a:r>
              <a:rPr lang="en-US" dirty="0"/>
              <a:t>How it might work from software</a:t>
            </a:r>
          </a:p>
          <a:p>
            <a:r>
              <a:rPr lang="en-US" dirty="0"/>
              <a:t>Overview of deliverables</a:t>
            </a:r>
            <a:endParaRPr lang="en-US" i="1" dirty="0"/>
          </a:p>
          <a:p>
            <a:r>
              <a:rPr lang="en-US" dirty="0"/>
              <a:t>Q &amp; A</a:t>
            </a:r>
          </a:p>
        </p:txBody>
      </p:sp>
      <p:sp>
        <p:nvSpPr>
          <p:cNvPr id="4" name="Date Placeholder 3">
            <a:extLst>
              <a:ext uri="{FF2B5EF4-FFF2-40B4-BE49-F238E27FC236}">
                <a16:creationId xmlns:a16="http://schemas.microsoft.com/office/drawing/2014/main" id="{7FDB956B-0CCF-AEFC-E67F-48397585F1C6}"/>
              </a:ext>
            </a:extLst>
          </p:cNvPr>
          <p:cNvSpPr>
            <a:spLocks noGrp="1"/>
          </p:cNvSpPr>
          <p:nvPr>
            <p:ph type="dt" sz="half" idx="10"/>
          </p:nvPr>
        </p:nvSpPr>
        <p:spPr/>
        <p:txBody>
          <a:bodyPr/>
          <a:lstStyle/>
          <a:p>
            <a:r>
              <a:rPr lang="en-US" dirty="0"/>
              <a:t>Feb. 15, 2024</a:t>
            </a:r>
          </a:p>
        </p:txBody>
      </p:sp>
      <p:sp>
        <p:nvSpPr>
          <p:cNvPr id="5" name="Footer Placeholder 4">
            <a:extLst>
              <a:ext uri="{FF2B5EF4-FFF2-40B4-BE49-F238E27FC236}">
                <a16:creationId xmlns:a16="http://schemas.microsoft.com/office/drawing/2014/main" id="{2C9FBBD6-34A2-B45C-4F6F-D5154898C3E9}"/>
              </a:ext>
            </a:extLst>
          </p:cNvPr>
          <p:cNvSpPr>
            <a:spLocks noGrp="1"/>
          </p:cNvSpPr>
          <p:nvPr>
            <p:ph type="ftr" sz="quarter" idx="11"/>
          </p:nvPr>
        </p:nvSpPr>
        <p:spPr/>
        <p:txBody>
          <a:bodyPr/>
          <a:lstStyle/>
          <a:p>
            <a:r>
              <a:rPr lang="en-US" dirty="0"/>
              <a:t>CX TG Proposal DRAFT</a:t>
            </a:r>
          </a:p>
        </p:txBody>
      </p:sp>
      <p:sp>
        <p:nvSpPr>
          <p:cNvPr id="6" name="Slide Number Placeholder 5">
            <a:extLst>
              <a:ext uri="{FF2B5EF4-FFF2-40B4-BE49-F238E27FC236}">
                <a16:creationId xmlns:a16="http://schemas.microsoft.com/office/drawing/2014/main" id="{71CF3E2F-5D38-471A-8660-4F9085C860A5}"/>
              </a:ext>
            </a:extLst>
          </p:cNvPr>
          <p:cNvSpPr>
            <a:spLocks noGrp="1"/>
          </p:cNvSpPr>
          <p:nvPr>
            <p:ph type="sldNum" sz="quarter" idx="12"/>
          </p:nvPr>
        </p:nvSpPr>
        <p:spPr>
          <a:xfrm>
            <a:off x="8610600" y="6378121"/>
            <a:ext cx="2743200" cy="365125"/>
          </a:xfrm>
        </p:spPr>
        <p:txBody>
          <a:bodyPr/>
          <a:lstStyle/>
          <a:p>
            <a:fld id="{0F4AB399-865D-4BE1-9079-4962ECA64CB8}" type="slidenum">
              <a:rPr lang="en-US" smtClean="0"/>
              <a:t>2</a:t>
            </a:fld>
            <a:endParaRPr lang="en-US"/>
          </a:p>
        </p:txBody>
      </p:sp>
    </p:spTree>
    <p:extLst>
      <p:ext uri="{BB962C8B-B14F-4D97-AF65-F5344CB8AC3E}">
        <p14:creationId xmlns:p14="http://schemas.microsoft.com/office/powerpoint/2010/main" val="2080167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C4280-7819-3303-3FBC-1D7C2F64233F}"/>
              </a:ext>
            </a:extLst>
          </p:cNvPr>
          <p:cNvSpPr>
            <a:spLocks noGrp="1"/>
          </p:cNvSpPr>
          <p:nvPr>
            <p:ph type="title"/>
          </p:nvPr>
        </p:nvSpPr>
        <p:spPr>
          <a:xfrm>
            <a:off x="609600" y="381000"/>
            <a:ext cx="11049000" cy="1325563"/>
          </a:xfrm>
        </p:spPr>
        <p:txBody>
          <a:bodyPr>
            <a:normAutofit/>
          </a:bodyPr>
          <a:lstStyle/>
          <a:p>
            <a:r>
              <a:rPr lang="en-US" sz="4000" dirty="0"/>
              <a:t>Composable Extensions TG Value Proposition</a:t>
            </a:r>
          </a:p>
        </p:txBody>
      </p:sp>
      <p:sp>
        <p:nvSpPr>
          <p:cNvPr id="3" name="Content Placeholder 2">
            <a:extLst>
              <a:ext uri="{FF2B5EF4-FFF2-40B4-BE49-F238E27FC236}">
                <a16:creationId xmlns:a16="http://schemas.microsoft.com/office/drawing/2014/main" id="{D63DBE06-BE66-A3AE-D299-D5ACEFA78231}"/>
              </a:ext>
            </a:extLst>
          </p:cNvPr>
          <p:cNvSpPr>
            <a:spLocks noGrp="1"/>
          </p:cNvSpPr>
          <p:nvPr>
            <p:ph idx="1"/>
          </p:nvPr>
        </p:nvSpPr>
        <p:spPr>
          <a:xfrm>
            <a:off x="838200" y="1600200"/>
            <a:ext cx="11125200" cy="4756149"/>
          </a:xfrm>
        </p:spPr>
        <p:txBody>
          <a:bodyPr>
            <a:normAutofit fontScale="92500" lnSpcReduction="20000"/>
          </a:bodyPr>
          <a:lstStyle/>
          <a:p>
            <a:pPr>
              <a:lnSpc>
                <a:spcPct val="110000"/>
              </a:lnSpc>
            </a:pPr>
            <a:r>
              <a:rPr lang="en-US" dirty="0"/>
              <a:t>We propose a new Task Group</a:t>
            </a:r>
          </a:p>
          <a:p>
            <a:pPr>
              <a:lnSpc>
                <a:spcPct val="110000"/>
              </a:lnSpc>
            </a:pPr>
            <a:r>
              <a:rPr lang="en-US"/>
              <a:t>To specify </a:t>
            </a:r>
            <a:r>
              <a:rPr lang="en-US" dirty="0"/>
              <a:t>ISA extensions + software and hardware interop interfaces</a:t>
            </a:r>
          </a:p>
          <a:p>
            <a:pPr>
              <a:lnSpc>
                <a:spcPct val="110000"/>
              </a:lnSpc>
            </a:pPr>
            <a:r>
              <a:rPr lang="en-US" dirty="0"/>
              <a:t>To compose </a:t>
            </a:r>
            <a:r>
              <a:rPr lang="en-US" i="1" dirty="0"/>
              <a:t>my composable custom extensions </a:t>
            </a:r>
            <a:r>
              <a:rPr lang="en-US" dirty="0"/>
              <a:t>with </a:t>
            </a:r>
            <a:r>
              <a:rPr lang="en-US" i="1" dirty="0"/>
              <a:t>yours</a:t>
            </a:r>
            <a:r>
              <a:rPr lang="en-US" dirty="0"/>
              <a:t>, without prior coordination and without changing our libraries or OS</a:t>
            </a:r>
          </a:p>
          <a:p>
            <a:pPr>
              <a:lnSpc>
                <a:spcPct val="110000"/>
              </a:lnSpc>
            </a:pPr>
            <a:endParaRPr lang="en-US" dirty="0"/>
          </a:p>
          <a:p>
            <a:pPr>
              <a:lnSpc>
                <a:spcPct val="110000"/>
              </a:lnSpc>
            </a:pPr>
            <a:r>
              <a:rPr lang="en-US" dirty="0"/>
              <a:t>Enables </a:t>
            </a:r>
            <a:r>
              <a:rPr lang="en-US" b="1" dirty="0"/>
              <a:t>robust reuse </a:t>
            </a:r>
            <a:r>
              <a:rPr lang="en-US" dirty="0"/>
              <a:t>of anyone’s extensions and libraries</a:t>
            </a:r>
          </a:p>
          <a:p>
            <a:pPr>
              <a:lnSpc>
                <a:spcPct val="110000"/>
              </a:lnSpc>
            </a:pPr>
            <a:r>
              <a:rPr lang="en-US" dirty="0"/>
              <a:t>Provides </a:t>
            </a:r>
            <a:r>
              <a:rPr lang="en-US" b="1" dirty="0"/>
              <a:t>uniform</a:t>
            </a:r>
            <a:r>
              <a:rPr lang="en-US" dirty="0"/>
              <a:t> software access to such extensions</a:t>
            </a:r>
          </a:p>
          <a:p>
            <a:pPr>
              <a:lnSpc>
                <a:spcPct val="110000"/>
              </a:lnSpc>
            </a:pPr>
            <a:r>
              <a:rPr lang="en-US" dirty="0"/>
              <a:t>For a </a:t>
            </a:r>
            <a:r>
              <a:rPr lang="en-US" b="1" dirty="0"/>
              <a:t>marketplace</a:t>
            </a:r>
            <a:r>
              <a:rPr lang="en-US" dirty="0"/>
              <a:t> of extensions &amp; libraries (especially on FPGAs)</a:t>
            </a:r>
          </a:p>
          <a:p>
            <a:pPr marL="0" indent="0">
              <a:lnSpc>
                <a:spcPct val="110000"/>
              </a:lnSpc>
              <a:buNone/>
            </a:pPr>
            <a:endParaRPr lang="en-US" b="1" dirty="0"/>
          </a:p>
          <a:p>
            <a:pPr marL="0" indent="0">
              <a:lnSpc>
                <a:spcPct val="110000"/>
              </a:lnSpc>
              <a:buNone/>
            </a:pPr>
            <a:r>
              <a:rPr lang="en-US" sz="2400" b="1" dirty="0"/>
              <a:t>↑ </a:t>
            </a:r>
            <a:r>
              <a:rPr lang="en-US" sz="2400" dirty="0"/>
              <a:t>uniformity </a:t>
            </a:r>
            <a:r>
              <a:rPr lang="en-US" sz="2400" b="1" dirty="0"/>
              <a:t>↑ </a:t>
            </a:r>
            <a:r>
              <a:rPr lang="en-US" sz="2400" dirty="0"/>
              <a:t>reuse</a:t>
            </a:r>
            <a:r>
              <a:rPr lang="en-US" sz="2400" b="1" dirty="0"/>
              <a:t> ↑ </a:t>
            </a:r>
            <a:r>
              <a:rPr lang="en-US" sz="2400" dirty="0"/>
              <a:t>agility</a:t>
            </a:r>
            <a:r>
              <a:rPr lang="en-US" sz="2400" b="1" dirty="0"/>
              <a:t>    ↓</a:t>
            </a:r>
            <a:r>
              <a:rPr lang="en-US" sz="2400" dirty="0"/>
              <a:t> conflicts </a:t>
            </a:r>
            <a:r>
              <a:rPr lang="en-US" sz="2400" b="1" dirty="0"/>
              <a:t>↓</a:t>
            </a:r>
            <a:r>
              <a:rPr lang="en-US" sz="2400" dirty="0"/>
              <a:t> silos </a:t>
            </a:r>
            <a:r>
              <a:rPr lang="en-US" sz="2400" b="1" dirty="0"/>
              <a:t>↓</a:t>
            </a:r>
            <a:r>
              <a:rPr lang="en-US" sz="2400" dirty="0"/>
              <a:t> fragmentation</a:t>
            </a:r>
          </a:p>
        </p:txBody>
      </p:sp>
      <p:sp>
        <p:nvSpPr>
          <p:cNvPr id="4" name="Date Placeholder 3">
            <a:extLst>
              <a:ext uri="{FF2B5EF4-FFF2-40B4-BE49-F238E27FC236}">
                <a16:creationId xmlns:a16="http://schemas.microsoft.com/office/drawing/2014/main" id="{CFF9ED70-7062-4535-6545-4260EBC1BD31}"/>
              </a:ext>
            </a:extLst>
          </p:cNvPr>
          <p:cNvSpPr>
            <a:spLocks noGrp="1"/>
          </p:cNvSpPr>
          <p:nvPr>
            <p:ph type="dt" sz="half" idx="10"/>
          </p:nvPr>
        </p:nvSpPr>
        <p:spPr/>
        <p:txBody>
          <a:bodyPr/>
          <a:lstStyle/>
          <a:p>
            <a:r>
              <a:rPr lang="en-US" dirty="0"/>
              <a:t>Feb. 15, 2024</a:t>
            </a:r>
          </a:p>
        </p:txBody>
      </p:sp>
      <p:sp>
        <p:nvSpPr>
          <p:cNvPr id="5" name="Footer Placeholder 4">
            <a:extLst>
              <a:ext uri="{FF2B5EF4-FFF2-40B4-BE49-F238E27FC236}">
                <a16:creationId xmlns:a16="http://schemas.microsoft.com/office/drawing/2014/main" id="{E39087A7-122B-2922-120C-FFFEFE0113DD}"/>
              </a:ext>
            </a:extLst>
          </p:cNvPr>
          <p:cNvSpPr>
            <a:spLocks noGrp="1"/>
          </p:cNvSpPr>
          <p:nvPr>
            <p:ph type="ftr" sz="quarter" idx="11"/>
          </p:nvPr>
        </p:nvSpPr>
        <p:spPr/>
        <p:txBody>
          <a:bodyPr/>
          <a:lstStyle/>
          <a:p>
            <a:r>
              <a:rPr lang="en-US" dirty="0"/>
              <a:t>CX TG Proposal DRAFT</a:t>
            </a:r>
          </a:p>
        </p:txBody>
      </p:sp>
      <p:sp>
        <p:nvSpPr>
          <p:cNvPr id="6" name="Slide Number Placeholder 5">
            <a:extLst>
              <a:ext uri="{FF2B5EF4-FFF2-40B4-BE49-F238E27FC236}">
                <a16:creationId xmlns:a16="http://schemas.microsoft.com/office/drawing/2014/main" id="{0DCAEB31-6984-55BD-7332-C3511CAB1928}"/>
              </a:ext>
            </a:extLst>
          </p:cNvPr>
          <p:cNvSpPr>
            <a:spLocks noGrp="1"/>
          </p:cNvSpPr>
          <p:nvPr>
            <p:ph type="sldNum" sz="quarter" idx="12"/>
          </p:nvPr>
        </p:nvSpPr>
        <p:spPr/>
        <p:txBody>
          <a:bodyPr/>
          <a:lstStyle/>
          <a:p>
            <a:fld id="{0F4AB399-865D-4BE1-9079-4962ECA64CB8}" type="slidenum">
              <a:rPr lang="en-US" smtClean="0"/>
              <a:t>3</a:t>
            </a:fld>
            <a:endParaRPr lang="en-US"/>
          </a:p>
        </p:txBody>
      </p:sp>
    </p:spTree>
    <p:custDataLst>
      <p:tags r:id="rId1"/>
    </p:custDataLst>
    <p:extLst>
      <p:ext uri="{BB962C8B-B14F-4D97-AF65-F5344CB8AC3E}">
        <p14:creationId xmlns:p14="http://schemas.microsoft.com/office/powerpoint/2010/main" val="2376618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7FE422-C53A-B46D-F08D-5D41C8C7F961}"/>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B33FFB8B-5BB1-FB32-FFE0-5C1AF46544C3}"/>
              </a:ext>
            </a:extLst>
          </p:cNvPr>
          <p:cNvSpPr>
            <a:spLocks noGrp="1"/>
          </p:cNvSpPr>
          <p:nvPr>
            <p:ph type="dt" sz="half" idx="10"/>
          </p:nvPr>
        </p:nvSpPr>
        <p:spPr>
          <a:effectLst/>
        </p:spPr>
        <p:txBody>
          <a:bodyPr/>
          <a:lstStyle/>
          <a:p>
            <a:r>
              <a:rPr lang="en-US" dirty="0"/>
              <a:t>Feb. 15, 2024</a:t>
            </a:r>
          </a:p>
        </p:txBody>
      </p:sp>
      <p:sp>
        <p:nvSpPr>
          <p:cNvPr id="5" name="Footer Placeholder 4">
            <a:extLst>
              <a:ext uri="{FF2B5EF4-FFF2-40B4-BE49-F238E27FC236}">
                <a16:creationId xmlns:a16="http://schemas.microsoft.com/office/drawing/2014/main" id="{70D98167-5DE6-DA9F-016F-BE4BD015AEA5}"/>
              </a:ext>
            </a:extLst>
          </p:cNvPr>
          <p:cNvSpPr>
            <a:spLocks noGrp="1"/>
          </p:cNvSpPr>
          <p:nvPr>
            <p:ph type="ftr" sz="quarter" idx="11"/>
          </p:nvPr>
        </p:nvSpPr>
        <p:spPr>
          <a:effectLst/>
        </p:spPr>
        <p:txBody>
          <a:bodyPr/>
          <a:lstStyle/>
          <a:p>
            <a:r>
              <a:rPr lang="en-US" dirty="0"/>
              <a:t>CX TG Proposal DRAFT</a:t>
            </a:r>
          </a:p>
        </p:txBody>
      </p:sp>
      <p:sp>
        <p:nvSpPr>
          <p:cNvPr id="6" name="Slide Number Placeholder 5">
            <a:extLst>
              <a:ext uri="{FF2B5EF4-FFF2-40B4-BE49-F238E27FC236}">
                <a16:creationId xmlns:a16="http://schemas.microsoft.com/office/drawing/2014/main" id="{FBA6BF1D-BBF4-0B73-3AB1-3289D0039571}"/>
              </a:ext>
            </a:extLst>
          </p:cNvPr>
          <p:cNvSpPr>
            <a:spLocks noGrp="1"/>
          </p:cNvSpPr>
          <p:nvPr>
            <p:ph type="sldNum" sz="quarter" idx="12"/>
          </p:nvPr>
        </p:nvSpPr>
        <p:spPr>
          <a:effectLst/>
        </p:spPr>
        <p:txBody>
          <a:bodyPr/>
          <a:lstStyle/>
          <a:p>
            <a:fld id="{0F4AB399-865D-4BE1-9079-4962ECA64CB8}" type="slidenum">
              <a:rPr lang="en-US" smtClean="0"/>
              <a:t>4</a:t>
            </a:fld>
            <a:endParaRPr lang="en-US"/>
          </a:p>
        </p:txBody>
      </p:sp>
      <p:sp>
        <p:nvSpPr>
          <p:cNvPr id="8" name="Rectangle 7">
            <a:extLst>
              <a:ext uri="{FF2B5EF4-FFF2-40B4-BE49-F238E27FC236}">
                <a16:creationId xmlns:a16="http://schemas.microsoft.com/office/drawing/2014/main" id="{15408109-6FFB-96B6-D47E-5D0C99791701}"/>
              </a:ext>
            </a:extLst>
          </p:cNvPr>
          <p:cNvSpPr/>
          <p:nvPr/>
        </p:nvSpPr>
        <p:spPr>
          <a:xfrm>
            <a:off x="7130655" y="4216590"/>
            <a:ext cx="3481815" cy="2124905"/>
          </a:xfrm>
          <a:prstGeom prst="rect">
            <a:avLst/>
          </a:prstGeom>
          <a:solidFill>
            <a:schemeClr val="bg1">
              <a:lumMod val="85000"/>
            </a:schemeClr>
          </a:solidFill>
          <a:ln w="28575" cap="flat" cmpd="sng" algn="ctr">
            <a:solidFill>
              <a:schemeClr val="dk1"/>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b"/>
          <a:lstStyle/>
          <a:p>
            <a:pPr algn="ctr"/>
            <a:r>
              <a:rPr lang="en-US" sz="1600" i="1" dirty="0"/>
              <a:t>Accelerated Application</a:t>
            </a:r>
            <a:br>
              <a:rPr lang="en-US" sz="1600" i="1" dirty="0"/>
            </a:br>
            <a:r>
              <a:rPr lang="en-US" sz="1600" i="1" dirty="0"/>
              <a:t>(Composed Software)</a:t>
            </a:r>
          </a:p>
        </p:txBody>
      </p:sp>
      <p:sp>
        <p:nvSpPr>
          <p:cNvPr id="9" name="Rectangle 8">
            <a:extLst>
              <a:ext uri="{FF2B5EF4-FFF2-40B4-BE49-F238E27FC236}">
                <a16:creationId xmlns:a16="http://schemas.microsoft.com/office/drawing/2014/main" id="{27204541-505E-8A20-00FE-C7D354269766}"/>
              </a:ext>
            </a:extLst>
          </p:cNvPr>
          <p:cNvSpPr/>
          <p:nvPr/>
        </p:nvSpPr>
        <p:spPr>
          <a:xfrm>
            <a:off x="1591418" y="4204924"/>
            <a:ext cx="5372464" cy="2136570"/>
          </a:xfrm>
          <a:prstGeom prst="rect">
            <a:avLst/>
          </a:prstGeom>
          <a:solidFill>
            <a:schemeClr val="bg1">
              <a:lumMod val="85000"/>
            </a:schemeClr>
          </a:solidFill>
          <a:ln w="28575" cap="flat" cmpd="sng" algn="ctr">
            <a:solidFill>
              <a:schemeClr val="dk1"/>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b"/>
          <a:lstStyle/>
          <a:p>
            <a:pPr algn="ctr"/>
            <a:r>
              <a:rPr lang="en-US" sz="1600" i="1" dirty="0"/>
              <a:t>Accelerated System</a:t>
            </a:r>
            <a:br>
              <a:rPr lang="en-US" sz="1600" i="1" dirty="0"/>
            </a:br>
            <a:r>
              <a:rPr lang="en-US" sz="1600" i="1" dirty="0"/>
              <a:t>(Composed Hardware)</a:t>
            </a:r>
          </a:p>
        </p:txBody>
      </p:sp>
      <p:sp>
        <p:nvSpPr>
          <p:cNvPr id="10" name="Rectangle 9">
            <a:extLst>
              <a:ext uri="{FF2B5EF4-FFF2-40B4-BE49-F238E27FC236}">
                <a16:creationId xmlns:a16="http://schemas.microsoft.com/office/drawing/2014/main" id="{1D98962E-389D-0DDC-E4FD-E15E4EF4FAEC}"/>
              </a:ext>
            </a:extLst>
          </p:cNvPr>
          <p:cNvSpPr/>
          <p:nvPr/>
        </p:nvSpPr>
        <p:spPr>
          <a:xfrm>
            <a:off x="1617899" y="1593561"/>
            <a:ext cx="1208864" cy="1582644"/>
          </a:xfrm>
          <a:prstGeom prst="rect">
            <a:avLst/>
          </a:prstGeom>
          <a:solidFill>
            <a:schemeClr val="bg1">
              <a:lumMod val="85000"/>
            </a:schemeClr>
          </a:solidFill>
          <a:ln w="28575" cap="flat" cmpd="sng" algn="ctr">
            <a:solidFill>
              <a:schemeClr val="dk1"/>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endParaRPr lang="en-US" sz="1400">
              <a:solidFill>
                <a:schemeClr val="dk1"/>
              </a:solidFill>
            </a:endParaRPr>
          </a:p>
        </p:txBody>
      </p:sp>
      <p:sp>
        <p:nvSpPr>
          <p:cNvPr id="11" name="Rectangle 10">
            <a:extLst>
              <a:ext uri="{FF2B5EF4-FFF2-40B4-BE49-F238E27FC236}">
                <a16:creationId xmlns:a16="http://schemas.microsoft.com/office/drawing/2014/main" id="{3ADF7B30-8F09-CF3D-BC02-230ECFD3B035}"/>
              </a:ext>
            </a:extLst>
          </p:cNvPr>
          <p:cNvSpPr/>
          <p:nvPr/>
        </p:nvSpPr>
        <p:spPr>
          <a:xfrm>
            <a:off x="3134048" y="1593561"/>
            <a:ext cx="1208860" cy="1582644"/>
          </a:xfrm>
          <a:prstGeom prst="rect">
            <a:avLst/>
          </a:prstGeom>
          <a:solidFill>
            <a:schemeClr val="bg1">
              <a:lumMod val="85000"/>
            </a:schemeClr>
          </a:solidFill>
          <a:ln w="28575" cap="flat" cmpd="sng" algn="ctr">
            <a:solidFill>
              <a:schemeClr val="dk1"/>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endParaRPr lang="en-US" sz="1400">
              <a:solidFill>
                <a:schemeClr val="dk1"/>
              </a:solidFill>
            </a:endParaRPr>
          </a:p>
        </p:txBody>
      </p:sp>
      <p:sp>
        <p:nvSpPr>
          <p:cNvPr id="12" name="Rectangle 11">
            <a:extLst>
              <a:ext uri="{FF2B5EF4-FFF2-40B4-BE49-F238E27FC236}">
                <a16:creationId xmlns:a16="http://schemas.microsoft.com/office/drawing/2014/main" id="{4F753070-C373-ECE9-7DAA-517EA10C1B89}"/>
              </a:ext>
            </a:extLst>
          </p:cNvPr>
          <p:cNvSpPr/>
          <p:nvPr/>
        </p:nvSpPr>
        <p:spPr>
          <a:xfrm>
            <a:off x="4823923" y="1593561"/>
            <a:ext cx="1208860" cy="1582644"/>
          </a:xfrm>
          <a:prstGeom prst="rect">
            <a:avLst/>
          </a:prstGeom>
          <a:solidFill>
            <a:schemeClr val="bg1">
              <a:lumMod val="85000"/>
            </a:schemeClr>
          </a:solidFill>
          <a:ln w="28575" cap="flat" cmpd="sng" algn="ctr">
            <a:solidFill>
              <a:schemeClr val="dk1"/>
            </a:solidFill>
            <a:prstDash val="dash"/>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endParaRPr lang="en-US" sz="1400">
              <a:solidFill>
                <a:schemeClr val="dk1"/>
              </a:solidFill>
            </a:endParaRPr>
          </a:p>
        </p:txBody>
      </p:sp>
      <p:sp>
        <p:nvSpPr>
          <p:cNvPr id="13" name="Rectangle 12">
            <a:extLst>
              <a:ext uri="{FF2B5EF4-FFF2-40B4-BE49-F238E27FC236}">
                <a16:creationId xmlns:a16="http://schemas.microsoft.com/office/drawing/2014/main" id="{DA601FCF-583E-26C1-9C37-E28EDBE4CE05}"/>
              </a:ext>
            </a:extLst>
          </p:cNvPr>
          <p:cNvSpPr/>
          <p:nvPr/>
        </p:nvSpPr>
        <p:spPr>
          <a:xfrm>
            <a:off x="6208007" y="1593561"/>
            <a:ext cx="1208856" cy="1582644"/>
          </a:xfrm>
          <a:prstGeom prst="rect">
            <a:avLst/>
          </a:prstGeom>
          <a:solidFill>
            <a:schemeClr val="bg1">
              <a:lumMod val="85000"/>
            </a:schemeClr>
          </a:solidFill>
          <a:ln w="28575" cap="flat" cmpd="sng" algn="ctr">
            <a:solidFill>
              <a:schemeClr val="dk1"/>
            </a:solidFill>
            <a:prstDash val="dash"/>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endParaRPr lang="en-US" sz="1400">
              <a:solidFill>
                <a:schemeClr val="dk1"/>
              </a:solidFill>
            </a:endParaRPr>
          </a:p>
        </p:txBody>
      </p:sp>
      <p:sp>
        <p:nvSpPr>
          <p:cNvPr id="14" name="Rectangle 13">
            <a:extLst>
              <a:ext uri="{FF2B5EF4-FFF2-40B4-BE49-F238E27FC236}">
                <a16:creationId xmlns:a16="http://schemas.microsoft.com/office/drawing/2014/main" id="{CD752EB4-9CC0-00F5-1CAF-926D13C5BBDA}"/>
              </a:ext>
            </a:extLst>
          </p:cNvPr>
          <p:cNvSpPr/>
          <p:nvPr/>
        </p:nvSpPr>
        <p:spPr>
          <a:xfrm>
            <a:off x="7593551" y="1593561"/>
            <a:ext cx="1208856" cy="1582644"/>
          </a:xfrm>
          <a:prstGeom prst="rect">
            <a:avLst/>
          </a:prstGeom>
          <a:solidFill>
            <a:schemeClr val="bg1">
              <a:lumMod val="85000"/>
            </a:schemeClr>
          </a:solidFill>
          <a:ln w="28575" cap="flat" cmpd="sng" algn="ctr">
            <a:solidFill>
              <a:schemeClr val="dk1"/>
            </a:solidFill>
            <a:prstDash val="dash"/>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endParaRPr lang="en-US" sz="1400">
              <a:solidFill>
                <a:schemeClr val="dk1"/>
              </a:solidFill>
            </a:endParaRPr>
          </a:p>
        </p:txBody>
      </p:sp>
      <p:sp>
        <p:nvSpPr>
          <p:cNvPr id="15" name="Rectangle 14">
            <a:extLst>
              <a:ext uri="{FF2B5EF4-FFF2-40B4-BE49-F238E27FC236}">
                <a16:creationId xmlns:a16="http://schemas.microsoft.com/office/drawing/2014/main" id="{0D8B56B3-AE3C-C082-96BE-199290CEE0C9}"/>
              </a:ext>
            </a:extLst>
          </p:cNvPr>
          <p:cNvSpPr/>
          <p:nvPr/>
        </p:nvSpPr>
        <p:spPr>
          <a:xfrm>
            <a:off x="1749664" y="4586005"/>
            <a:ext cx="949587" cy="316529"/>
          </a:xfrm>
          <a:prstGeom prst="rect">
            <a:avLst/>
          </a:prstGeom>
          <a:solidFill>
            <a:schemeClr val="bg1"/>
          </a:solidFill>
          <a:ln w="28575" cap="flat" cmpd="sng" algn="ctr">
            <a:solidFill>
              <a:srgbClr val="FF000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CPU</a:t>
            </a:r>
            <a:r>
              <a:rPr lang="en-US" sz="1600" baseline="-25000" dirty="0"/>
              <a:t>0</a:t>
            </a:r>
            <a:r>
              <a:rPr lang="en-US" sz="1100" dirty="0"/>
              <a:t> &lt;2&gt;</a:t>
            </a:r>
            <a:endParaRPr lang="en-US" sz="1600" dirty="0"/>
          </a:p>
        </p:txBody>
      </p:sp>
      <p:sp>
        <p:nvSpPr>
          <p:cNvPr id="16" name="Rectangle 15">
            <a:extLst>
              <a:ext uri="{FF2B5EF4-FFF2-40B4-BE49-F238E27FC236}">
                <a16:creationId xmlns:a16="http://schemas.microsoft.com/office/drawing/2014/main" id="{DD8E6457-741C-182E-EF33-66AF1CD676E6}"/>
              </a:ext>
            </a:extLst>
          </p:cNvPr>
          <p:cNvSpPr/>
          <p:nvPr/>
        </p:nvSpPr>
        <p:spPr>
          <a:xfrm>
            <a:off x="1749664" y="5060798"/>
            <a:ext cx="949587" cy="316529"/>
          </a:xfrm>
          <a:prstGeom prst="rect">
            <a:avLst/>
          </a:prstGeom>
          <a:solidFill>
            <a:schemeClr val="bg1"/>
          </a:solidFill>
          <a:ln w="28575" cap="flat" cmpd="sng" algn="ctr">
            <a:solidFill>
              <a:srgbClr val="FF000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CPU</a:t>
            </a:r>
            <a:r>
              <a:rPr lang="en-US" sz="1600" baseline="-25000" dirty="0"/>
              <a:t>1 </a:t>
            </a:r>
            <a:r>
              <a:rPr lang="en-US" sz="1100" dirty="0"/>
              <a:t>&lt;2&gt;</a:t>
            </a:r>
            <a:endParaRPr lang="en-US" sz="1600" baseline="-25000" dirty="0"/>
          </a:p>
        </p:txBody>
      </p:sp>
      <p:sp>
        <p:nvSpPr>
          <p:cNvPr id="17" name="Rectangle 16">
            <a:extLst>
              <a:ext uri="{FF2B5EF4-FFF2-40B4-BE49-F238E27FC236}">
                <a16:creationId xmlns:a16="http://schemas.microsoft.com/office/drawing/2014/main" id="{DFC68825-F6AB-7A2B-C18D-B232E44AA448}"/>
              </a:ext>
            </a:extLst>
          </p:cNvPr>
          <p:cNvSpPr/>
          <p:nvPr/>
        </p:nvSpPr>
        <p:spPr>
          <a:xfrm>
            <a:off x="3174044" y="4348609"/>
            <a:ext cx="949587" cy="1280694"/>
          </a:xfrm>
          <a:prstGeom prst="rect">
            <a:avLst/>
          </a:prstGeom>
          <a:solidFill>
            <a:schemeClr val="bg1"/>
          </a:solidFill>
          <a:ln w="28575" cap="flat" cmpd="sng" algn="ctr">
            <a:solidFill>
              <a:srgbClr val="FFC00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Switch</a:t>
            </a:r>
          </a:p>
        </p:txBody>
      </p:sp>
      <p:cxnSp>
        <p:nvCxnSpPr>
          <p:cNvPr id="18" name="Straight Arrow Connector 17">
            <a:extLst>
              <a:ext uri="{FF2B5EF4-FFF2-40B4-BE49-F238E27FC236}">
                <a16:creationId xmlns:a16="http://schemas.microsoft.com/office/drawing/2014/main" id="{154CADA4-7CAB-B5F8-3495-1B6999310BBB}"/>
              </a:ext>
            </a:extLst>
          </p:cNvPr>
          <p:cNvCxnSpPr>
            <a:stCxn id="15" idx="3"/>
          </p:cNvCxnSpPr>
          <p:nvPr/>
        </p:nvCxnSpPr>
        <p:spPr>
          <a:xfrm>
            <a:off x="2699250" y="4744270"/>
            <a:ext cx="474793" cy="0"/>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8BAB6194-4A48-131B-F9FE-2D52D08DD7A1}"/>
              </a:ext>
            </a:extLst>
          </p:cNvPr>
          <p:cNvCxnSpPr/>
          <p:nvPr/>
        </p:nvCxnSpPr>
        <p:spPr>
          <a:xfrm>
            <a:off x="2699250" y="5219063"/>
            <a:ext cx="474793" cy="0"/>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sp>
        <p:nvSpPr>
          <p:cNvPr id="20" name="Rectangle 19">
            <a:extLst>
              <a:ext uri="{FF2B5EF4-FFF2-40B4-BE49-F238E27FC236}">
                <a16:creationId xmlns:a16="http://schemas.microsoft.com/office/drawing/2014/main" id="{EFEE5E9F-60FF-0C23-1BF8-7D7CC7C50094}"/>
              </a:ext>
            </a:extLst>
          </p:cNvPr>
          <p:cNvSpPr/>
          <p:nvPr/>
        </p:nvSpPr>
        <p:spPr>
          <a:xfrm>
            <a:off x="4598424" y="4346410"/>
            <a:ext cx="2057430" cy="329712"/>
          </a:xfrm>
          <a:prstGeom prst="rect">
            <a:avLst/>
          </a:prstGeom>
          <a:solidFill>
            <a:schemeClr val="bg1"/>
          </a:solidFill>
          <a:ln w="28575" cap="flat" cmpd="sng" algn="ctr">
            <a:solidFill>
              <a:srgbClr val="FFFF0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MPEG CXU</a:t>
            </a:r>
            <a:r>
              <a:rPr lang="en-US" sz="1200" dirty="0"/>
              <a:t> </a:t>
            </a:r>
            <a:r>
              <a:rPr lang="en-US" sz="1100" dirty="0"/>
              <a:t>&lt;4&gt;</a:t>
            </a:r>
          </a:p>
        </p:txBody>
      </p:sp>
      <p:cxnSp>
        <p:nvCxnSpPr>
          <p:cNvPr id="21" name="Straight Arrow Connector 20">
            <a:extLst>
              <a:ext uri="{FF2B5EF4-FFF2-40B4-BE49-F238E27FC236}">
                <a16:creationId xmlns:a16="http://schemas.microsoft.com/office/drawing/2014/main" id="{B3059013-C64F-115A-2436-F909A8018CEC}"/>
              </a:ext>
            </a:extLst>
          </p:cNvPr>
          <p:cNvCxnSpPr/>
          <p:nvPr/>
        </p:nvCxnSpPr>
        <p:spPr>
          <a:xfrm>
            <a:off x="4123630" y="4506865"/>
            <a:ext cx="474793" cy="0"/>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sp>
        <p:nvSpPr>
          <p:cNvPr id="22" name="Rectangle 21">
            <a:extLst>
              <a:ext uri="{FF2B5EF4-FFF2-40B4-BE49-F238E27FC236}">
                <a16:creationId xmlns:a16="http://schemas.microsoft.com/office/drawing/2014/main" id="{34C81745-09F7-606E-755A-EADDE5706100}"/>
              </a:ext>
            </a:extLst>
          </p:cNvPr>
          <p:cNvSpPr/>
          <p:nvPr/>
        </p:nvSpPr>
        <p:spPr>
          <a:xfrm>
            <a:off x="4598424" y="4824782"/>
            <a:ext cx="2057430" cy="329712"/>
          </a:xfrm>
          <a:prstGeom prst="rect">
            <a:avLst/>
          </a:prstGeom>
          <a:solidFill>
            <a:schemeClr val="bg1"/>
          </a:solidFill>
          <a:ln w="28575" cap="flat" cmpd="sng" algn="ctr">
            <a:solidFill>
              <a:srgbClr val="00B05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MXFP6 CXU</a:t>
            </a:r>
            <a:r>
              <a:rPr lang="en-US" sz="1100" dirty="0"/>
              <a:t> &lt;4&gt;</a:t>
            </a:r>
          </a:p>
        </p:txBody>
      </p:sp>
      <p:cxnSp>
        <p:nvCxnSpPr>
          <p:cNvPr id="23" name="Straight Arrow Connector 22">
            <a:extLst>
              <a:ext uri="{FF2B5EF4-FFF2-40B4-BE49-F238E27FC236}">
                <a16:creationId xmlns:a16="http://schemas.microsoft.com/office/drawing/2014/main" id="{3C0381AB-1048-B899-4B68-26D384E7B5A6}"/>
              </a:ext>
            </a:extLst>
          </p:cNvPr>
          <p:cNvCxnSpPr/>
          <p:nvPr/>
        </p:nvCxnSpPr>
        <p:spPr>
          <a:xfrm>
            <a:off x="4123630" y="4985236"/>
            <a:ext cx="474793" cy="0"/>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15413582-A127-2BA6-E975-EFD1697B6D7B}"/>
              </a:ext>
            </a:extLst>
          </p:cNvPr>
          <p:cNvSpPr/>
          <p:nvPr/>
        </p:nvSpPr>
        <p:spPr>
          <a:xfrm>
            <a:off x="4600894" y="5299592"/>
            <a:ext cx="2057430" cy="329712"/>
          </a:xfrm>
          <a:prstGeom prst="rect">
            <a:avLst/>
          </a:prstGeom>
          <a:solidFill>
            <a:schemeClr val="bg1"/>
          </a:solidFill>
          <a:ln w="28575" cap="flat" cmpd="sng" algn="ctr">
            <a:solidFill>
              <a:srgbClr val="0070C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P4 CXU</a:t>
            </a:r>
            <a:r>
              <a:rPr lang="en-US" sz="1100" dirty="0"/>
              <a:t>&lt;4&gt;</a:t>
            </a:r>
          </a:p>
        </p:txBody>
      </p:sp>
      <p:cxnSp>
        <p:nvCxnSpPr>
          <p:cNvPr id="25" name="Straight Arrow Connector 24">
            <a:extLst>
              <a:ext uri="{FF2B5EF4-FFF2-40B4-BE49-F238E27FC236}">
                <a16:creationId xmlns:a16="http://schemas.microsoft.com/office/drawing/2014/main" id="{D510C05F-376B-CBFB-7340-B12747D9B6EE}"/>
              </a:ext>
            </a:extLst>
          </p:cNvPr>
          <p:cNvCxnSpPr/>
          <p:nvPr/>
        </p:nvCxnSpPr>
        <p:spPr>
          <a:xfrm>
            <a:off x="4126101" y="5460046"/>
            <a:ext cx="474793" cy="0"/>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sp>
        <p:nvSpPr>
          <p:cNvPr id="27" name="Rectangle 26">
            <a:extLst>
              <a:ext uri="{FF2B5EF4-FFF2-40B4-BE49-F238E27FC236}">
                <a16:creationId xmlns:a16="http://schemas.microsoft.com/office/drawing/2014/main" id="{3527D7D7-5892-0C22-AE2E-9D32454E090E}"/>
              </a:ext>
            </a:extLst>
          </p:cNvPr>
          <p:cNvSpPr/>
          <p:nvPr/>
        </p:nvSpPr>
        <p:spPr>
          <a:xfrm>
            <a:off x="7288919" y="4829245"/>
            <a:ext cx="1661769" cy="329712"/>
          </a:xfrm>
          <a:prstGeom prst="rect">
            <a:avLst/>
          </a:prstGeom>
          <a:solidFill>
            <a:schemeClr val="bg1"/>
          </a:solidFill>
          <a:ln w="28575" cap="flat" cmpd="sng" algn="ctr">
            <a:solidFill>
              <a:srgbClr val="00B05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MXFP6 library</a:t>
            </a:r>
            <a:endParaRPr lang="en-US" sz="1200" dirty="0"/>
          </a:p>
        </p:txBody>
      </p:sp>
      <p:sp>
        <p:nvSpPr>
          <p:cNvPr id="28" name="Rectangle 27">
            <a:extLst>
              <a:ext uri="{FF2B5EF4-FFF2-40B4-BE49-F238E27FC236}">
                <a16:creationId xmlns:a16="http://schemas.microsoft.com/office/drawing/2014/main" id="{8F219A42-C646-190B-133B-E971ABA54967}"/>
              </a:ext>
            </a:extLst>
          </p:cNvPr>
          <p:cNvSpPr/>
          <p:nvPr/>
        </p:nvSpPr>
        <p:spPr>
          <a:xfrm>
            <a:off x="7288919" y="5293950"/>
            <a:ext cx="1661767" cy="329712"/>
          </a:xfrm>
          <a:prstGeom prst="rect">
            <a:avLst/>
          </a:prstGeom>
          <a:solidFill>
            <a:schemeClr val="bg1"/>
          </a:solidFill>
          <a:ln w="28575" cap="flat" cmpd="sng" algn="ctr">
            <a:solidFill>
              <a:srgbClr val="0070C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P4 library</a:t>
            </a:r>
            <a:endParaRPr lang="en-US" sz="1200" dirty="0"/>
          </a:p>
        </p:txBody>
      </p:sp>
      <p:cxnSp>
        <p:nvCxnSpPr>
          <p:cNvPr id="29" name="Straight Arrow Connector 28">
            <a:extLst>
              <a:ext uri="{FF2B5EF4-FFF2-40B4-BE49-F238E27FC236}">
                <a16:creationId xmlns:a16="http://schemas.microsoft.com/office/drawing/2014/main" id="{1784AD34-BE09-BBF2-E3EA-2A143C88F725}"/>
              </a:ext>
            </a:extLst>
          </p:cNvPr>
          <p:cNvCxnSpPr>
            <a:cxnSpLocks/>
          </p:cNvCxnSpPr>
          <p:nvPr/>
        </p:nvCxnSpPr>
        <p:spPr>
          <a:xfrm flipH="1">
            <a:off x="6694545" y="4506865"/>
            <a:ext cx="594374" cy="0"/>
          </a:xfrm>
          <a:prstGeom prst="straightConnector1">
            <a:avLst/>
          </a:prstGeom>
          <a:ln w="28575">
            <a:solidFill>
              <a:srgbClr val="FFFF00"/>
            </a:solidFill>
            <a:tailEnd type="triangle"/>
          </a:ln>
          <a:effectLst/>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8FB57F29-30C2-9D47-C126-96E4A8DAD656}"/>
              </a:ext>
            </a:extLst>
          </p:cNvPr>
          <p:cNvCxnSpPr>
            <a:cxnSpLocks/>
          </p:cNvCxnSpPr>
          <p:nvPr/>
        </p:nvCxnSpPr>
        <p:spPr>
          <a:xfrm flipH="1">
            <a:off x="6694545" y="4985236"/>
            <a:ext cx="594374" cy="0"/>
          </a:xfrm>
          <a:prstGeom prst="straightConnector1">
            <a:avLst/>
          </a:prstGeom>
          <a:ln w="28575">
            <a:solidFill>
              <a:srgbClr val="00B050"/>
            </a:solidFill>
            <a:tailEnd type="triangle"/>
          </a:ln>
          <a:effectLst/>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116AFD50-8910-F4D9-645B-507B43CE5D2E}"/>
              </a:ext>
            </a:extLst>
          </p:cNvPr>
          <p:cNvCxnSpPr>
            <a:cxnSpLocks/>
          </p:cNvCxnSpPr>
          <p:nvPr/>
        </p:nvCxnSpPr>
        <p:spPr>
          <a:xfrm flipH="1">
            <a:off x="6694545" y="5458805"/>
            <a:ext cx="594374" cy="1"/>
          </a:xfrm>
          <a:prstGeom prst="straightConnector1">
            <a:avLst/>
          </a:prstGeom>
          <a:ln w="28575">
            <a:solidFill>
              <a:srgbClr val="0070C0"/>
            </a:solidFill>
            <a:tailEnd type="triangle"/>
          </a:ln>
          <a:effectLst/>
        </p:spPr>
        <p:style>
          <a:lnRef idx="1">
            <a:schemeClr val="dk1"/>
          </a:lnRef>
          <a:fillRef idx="0">
            <a:schemeClr val="dk1"/>
          </a:fillRef>
          <a:effectRef idx="0">
            <a:schemeClr val="dk1"/>
          </a:effectRef>
          <a:fontRef idx="minor">
            <a:schemeClr val="tx1"/>
          </a:fontRef>
        </p:style>
      </p:cxnSp>
      <p:sp>
        <p:nvSpPr>
          <p:cNvPr id="32" name="Rectangle 31">
            <a:extLst>
              <a:ext uri="{FF2B5EF4-FFF2-40B4-BE49-F238E27FC236}">
                <a16:creationId xmlns:a16="http://schemas.microsoft.com/office/drawing/2014/main" id="{E789DC70-7D93-A328-8A3B-0E0AAD941BB3}"/>
              </a:ext>
            </a:extLst>
          </p:cNvPr>
          <p:cNvSpPr/>
          <p:nvPr/>
        </p:nvSpPr>
        <p:spPr>
          <a:xfrm>
            <a:off x="9425489" y="5299592"/>
            <a:ext cx="1028719" cy="329712"/>
          </a:xfrm>
          <a:prstGeom prst="rect">
            <a:avLst/>
          </a:prstGeom>
          <a:solidFill>
            <a:schemeClr val="bg1"/>
          </a:solidFill>
          <a:ln w="28575" cap="flat" cmpd="sng" algn="ctr">
            <a:solidFill>
              <a:schemeClr val="dk1"/>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Runtime</a:t>
            </a:r>
          </a:p>
        </p:txBody>
      </p:sp>
      <p:sp>
        <p:nvSpPr>
          <p:cNvPr id="33" name="Flowchart: Document 32">
            <a:extLst>
              <a:ext uri="{FF2B5EF4-FFF2-40B4-BE49-F238E27FC236}">
                <a16:creationId xmlns:a16="http://schemas.microsoft.com/office/drawing/2014/main" id="{EB031357-D07F-DBA0-2CA3-A043BDC4F6A9}"/>
              </a:ext>
            </a:extLst>
          </p:cNvPr>
          <p:cNvSpPr/>
          <p:nvPr/>
        </p:nvSpPr>
        <p:spPr>
          <a:xfrm>
            <a:off x="9425489" y="4360023"/>
            <a:ext cx="1028719" cy="636223"/>
          </a:xfrm>
          <a:prstGeom prst="flowChartDocument">
            <a:avLst/>
          </a:prstGeom>
          <a:solidFill>
            <a:schemeClr val="bg1"/>
          </a:solidFill>
          <a:ln w="28575" cap="flat" cmpd="sng" algn="ctr">
            <a:solidFill>
              <a:srgbClr val="7030A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solidFill>
                  <a:schemeClr val="dk1"/>
                </a:solidFill>
              </a:rPr>
              <a:t>System</a:t>
            </a:r>
            <a:br>
              <a:rPr lang="en-US" sz="1600" dirty="0">
                <a:solidFill>
                  <a:schemeClr val="dk1"/>
                </a:solidFill>
              </a:rPr>
            </a:br>
            <a:r>
              <a:rPr lang="en-US" sz="1600" dirty="0">
                <a:solidFill>
                  <a:schemeClr val="dk1"/>
                </a:solidFill>
              </a:rPr>
              <a:t>CXU map</a:t>
            </a:r>
          </a:p>
        </p:txBody>
      </p:sp>
      <p:cxnSp>
        <p:nvCxnSpPr>
          <p:cNvPr id="34" name="Straight Arrow Connector 33">
            <a:extLst>
              <a:ext uri="{FF2B5EF4-FFF2-40B4-BE49-F238E27FC236}">
                <a16:creationId xmlns:a16="http://schemas.microsoft.com/office/drawing/2014/main" id="{AD850E7F-477C-0A9F-5BD8-7E2677442BAE}"/>
              </a:ext>
            </a:extLst>
          </p:cNvPr>
          <p:cNvCxnSpPr>
            <a:cxnSpLocks/>
            <a:stCxn id="33" idx="2"/>
            <a:endCxn id="32" idx="0"/>
          </p:cNvCxnSpPr>
          <p:nvPr/>
        </p:nvCxnSpPr>
        <p:spPr>
          <a:xfrm>
            <a:off x="9939848" y="4954185"/>
            <a:ext cx="0" cy="345407"/>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sp>
        <p:nvSpPr>
          <p:cNvPr id="35" name="Flowchart: Document 34">
            <a:extLst>
              <a:ext uri="{FF2B5EF4-FFF2-40B4-BE49-F238E27FC236}">
                <a16:creationId xmlns:a16="http://schemas.microsoft.com/office/drawing/2014/main" id="{06BFF250-B1A7-B74C-C223-FB9F250555F7}"/>
              </a:ext>
            </a:extLst>
          </p:cNvPr>
          <p:cNvSpPr/>
          <p:nvPr/>
        </p:nvSpPr>
        <p:spPr>
          <a:xfrm>
            <a:off x="1710098" y="1672694"/>
            <a:ext cx="1028719" cy="636223"/>
          </a:xfrm>
          <a:prstGeom prst="flowChartDocument">
            <a:avLst/>
          </a:prstGeom>
          <a:solidFill>
            <a:schemeClr val="bg1"/>
          </a:solidFill>
          <a:ln w="28575" cap="flat" cmpd="sng" algn="ctr">
            <a:solidFill>
              <a:srgbClr val="FF000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400" dirty="0"/>
              <a:t>CPU Metadata</a:t>
            </a:r>
            <a:endParaRPr lang="en-US" sz="1400" dirty="0">
              <a:solidFill>
                <a:schemeClr val="dk1"/>
              </a:solidFill>
            </a:endParaRPr>
          </a:p>
        </p:txBody>
      </p:sp>
      <p:sp>
        <p:nvSpPr>
          <p:cNvPr id="36" name="Flowchart: Document 35">
            <a:extLst>
              <a:ext uri="{FF2B5EF4-FFF2-40B4-BE49-F238E27FC236}">
                <a16:creationId xmlns:a16="http://schemas.microsoft.com/office/drawing/2014/main" id="{F61460B2-F792-F7D2-AE7B-EF7ACC1B599B}"/>
              </a:ext>
            </a:extLst>
          </p:cNvPr>
          <p:cNvSpPr/>
          <p:nvPr/>
        </p:nvSpPr>
        <p:spPr>
          <a:xfrm>
            <a:off x="3215154" y="1674250"/>
            <a:ext cx="1028719" cy="636223"/>
          </a:xfrm>
          <a:prstGeom prst="flowChartDocument">
            <a:avLst/>
          </a:prstGeom>
          <a:solidFill>
            <a:schemeClr val="bg1"/>
          </a:solidFill>
          <a:ln w="28575" cap="flat" cmpd="sng" algn="ctr">
            <a:solidFill>
              <a:srgbClr val="FFC00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400" dirty="0"/>
              <a:t>Switch Metadata</a:t>
            </a:r>
            <a:endParaRPr lang="en-US" sz="1400" dirty="0">
              <a:solidFill>
                <a:schemeClr val="dk1"/>
              </a:solidFill>
            </a:endParaRPr>
          </a:p>
        </p:txBody>
      </p:sp>
      <p:sp>
        <p:nvSpPr>
          <p:cNvPr id="37" name="Flowchart: Document 36">
            <a:extLst>
              <a:ext uri="{FF2B5EF4-FFF2-40B4-BE49-F238E27FC236}">
                <a16:creationId xmlns:a16="http://schemas.microsoft.com/office/drawing/2014/main" id="{77FB3B09-A291-A45C-BC2F-A23D4351908E}"/>
              </a:ext>
            </a:extLst>
          </p:cNvPr>
          <p:cNvSpPr/>
          <p:nvPr/>
        </p:nvSpPr>
        <p:spPr>
          <a:xfrm>
            <a:off x="4900053" y="1680866"/>
            <a:ext cx="1028719" cy="636223"/>
          </a:xfrm>
          <a:prstGeom prst="flowChartDocument">
            <a:avLst/>
          </a:prstGeom>
          <a:solidFill>
            <a:schemeClr val="bg1"/>
          </a:solidFill>
          <a:ln w="28575" cap="flat" cmpd="sng" algn="ctr">
            <a:solidFill>
              <a:srgbClr val="FFFF0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400" dirty="0"/>
              <a:t>MPEG CXU Metadata</a:t>
            </a:r>
            <a:endParaRPr lang="en-US" sz="1400" dirty="0">
              <a:solidFill>
                <a:schemeClr val="dk1"/>
              </a:solidFill>
            </a:endParaRPr>
          </a:p>
        </p:txBody>
      </p:sp>
      <p:sp>
        <p:nvSpPr>
          <p:cNvPr id="38" name="Rectangle 37">
            <a:extLst>
              <a:ext uri="{FF2B5EF4-FFF2-40B4-BE49-F238E27FC236}">
                <a16:creationId xmlns:a16="http://schemas.microsoft.com/office/drawing/2014/main" id="{2323CB30-B582-6682-8D73-00663FF227EA}"/>
              </a:ext>
            </a:extLst>
          </p:cNvPr>
          <p:cNvSpPr/>
          <p:nvPr/>
        </p:nvSpPr>
        <p:spPr>
          <a:xfrm>
            <a:off x="1710097" y="2448324"/>
            <a:ext cx="1032749" cy="636223"/>
          </a:xfrm>
          <a:prstGeom prst="rect">
            <a:avLst/>
          </a:prstGeom>
          <a:solidFill>
            <a:schemeClr val="bg1"/>
          </a:solidFill>
          <a:ln w="28575" cap="flat" cmpd="sng" algn="ctr">
            <a:solidFill>
              <a:srgbClr val="FF000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400" dirty="0"/>
              <a:t>CPU</a:t>
            </a:r>
            <a:br>
              <a:rPr lang="en-US" sz="1400" dirty="0"/>
            </a:br>
            <a:r>
              <a:rPr lang="en-US" sz="1400" dirty="0"/>
              <a:t>RTL</a:t>
            </a:r>
          </a:p>
        </p:txBody>
      </p:sp>
      <p:sp>
        <p:nvSpPr>
          <p:cNvPr id="39" name="Rectangle 38">
            <a:extLst>
              <a:ext uri="{FF2B5EF4-FFF2-40B4-BE49-F238E27FC236}">
                <a16:creationId xmlns:a16="http://schemas.microsoft.com/office/drawing/2014/main" id="{35465251-3E7C-D3B3-AFA7-DC301981CA0B}"/>
              </a:ext>
            </a:extLst>
          </p:cNvPr>
          <p:cNvSpPr/>
          <p:nvPr/>
        </p:nvSpPr>
        <p:spPr>
          <a:xfrm>
            <a:off x="3215214" y="2458552"/>
            <a:ext cx="1032749" cy="636223"/>
          </a:xfrm>
          <a:prstGeom prst="rect">
            <a:avLst/>
          </a:prstGeom>
          <a:solidFill>
            <a:schemeClr val="bg1"/>
          </a:solidFill>
          <a:ln w="28575" cap="flat" cmpd="sng" algn="ctr">
            <a:solidFill>
              <a:srgbClr val="FFC00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400" dirty="0"/>
              <a:t>Switch</a:t>
            </a:r>
            <a:br>
              <a:rPr lang="en-US" sz="1400" dirty="0"/>
            </a:br>
            <a:r>
              <a:rPr lang="en-US" sz="1400" dirty="0"/>
              <a:t>RTL</a:t>
            </a:r>
          </a:p>
        </p:txBody>
      </p:sp>
      <p:sp>
        <p:nvSpPr>
          <p:cNvPr id="40" name="Rectangle 39">
            <a:extLst>
              <a:ext uri="{FF2B5EF4-FFF2-40B4-BE49-F238E27FC236}">
                <a16:creationId xmlns:a16="http://schemas.microsoft.com/office/drawing/2014/main" id="{3D529754-1A2E-CE9D-4441-8307FED17E41}"/>
              </a:ext>
            </a:extLst>
          </p:cNvPr>
          <p:cNvSpPr/>
          <p:nvPr/>
        </p:nvSpPr>
        <p:spPr>
          <a:xfrm>
            <a:off x="4899025" y="2456497"/>
            <a:ext cx="1032749" cy="636223"/>
          </a:xfrm>
          <a:prstGeom prst="rect">
            <a:avLst/>
          </a:prstGeom>
          <a:solidFill>
            <a:schemeClr val="bg1"/>
          </a:solidFill>
          <a:ln w="28575" cap="flat" cmpd="sng" algn="ctr">
            <a:solidFill>
              <a:srgbClr val="FFFF0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lIns="0" rIns="0" rtlCol="0" anchor="ctr"/>
          <a:lstStyle/>
          <a:p>
            <a:pPr algn="ctr"/>
            <a:r>
              <a:rPr lang="en-US" sz="1400" dirty="0"/>
              <a:t>MPEG CXU</a:t>
            </a:r>
            <a:br>
              <a:rPr lang="en-US" sz="1400" dirty="0"/>
            </a:br>
            <a:r>
              <a:rPr lang="en-US" sz="1400" dirty="0"/>
              <a:t>RTL</a:t>
            </a:r>
          </a:p>
        </p:txBody>
      </p:sp>
      <p:sp>
        <p:nvSpPr>
          <p:cNvPr id="41" name="Flowchart: Document 40">
            <a:extLst>
              <a:ext uri="{FF2B5EF4-FFF2-40B4-BE49-F238E27FC236}">
                <a16:creationId xmlns:a16="http://schemas.microsoft.com/office/drawing/2014/main" id="{034178B7-0211-B056-3BCE-24E3D5697ABC}"/>
              </a:ext>
            </a:extLst>
          </p:cNvPr>
          <p:cNvSpPr/>
          <p:nvPr/>
        </p:nvSpPr>
        <p:spPr>
          <a:xfrm>
            <a:off x="6277679" y="1674250"/>
            <a:ext cx="1028719" cy="636223"/>
          </a:xfrm>
          <a:prstGeom prst="flowChartDocument">
            <a:avLst/>
          </a:prstGeom>
          <a:solidFill>
            <a:schemeClr val="bg1"/>
          </a:solidFill>
          <a:ln w="28575" cap="flat" cmpd="sng" algn="ctr">
            <a:solidFill>
              <a:srgbClr val="00B05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lIns="0" rIns="0" rtlCol="0" anchor="ctr"/>
          <a:lstStyle/>
          <a:p>
            <a:pPr algn="ctr"/>
            <a:r>
              <a:rPr lang="en-US" sz="1400" dirty="0"/>
              <a:t>MXFP6 CXU</a:t>
            </a:r>
            <a:br>
              <a:rPr lang="en-US" sz="1400" dirty="0"/>
            </a:br>
            <a:r>
              <a:rPr lang="en-US" sz="1400" dirty="0"/>
              <a:t>Metadata</a:t>
            </a:r>
            <a:endParaRPr lang="en-US" sz="1400" dirty="0">
              <a:solidFill>
                <a:schemeClr val="dk1"/>
              </a:solidFill>
            </a:endParaRPr>
          </a:p>
        </p:txBody>
      </p:sp>
      <p:sp>
        <p:nvSpPr>
          <p:cNvPr id="42" name="Flowchart: Document 41">
            <a:extLst>
              <a:ext uri="{FF2B5EF4-FFF2-40B4-BE49-F238E27FC236}">
                <a16:creationId xmlns:a16="http://schemas.microsoft.com/office/drawing/2014/main" id="{72D128C3-1F82-CD7C-FE95-6D0CF2B77A91}"/>
              </a:ext>
            </a:extLst>
          </p:cNvPr>
          <p:cNvSpPr/>
          <p:nvPr/>
        </p:nvSpPr>
        <p:spPr>
          <a:xfrm>
            <a:off x="7663673" y="1680866"/>
            <a:ext cx="1028719" cy="636223"/>
          </a:xfrm>
          <a:prstGeom prst="flowChartDocument">
            <a:avLst/>
          </a:prstGeom>
          <a:solidFill>
            <a:schemeClr val="bg1"/>
          </a:solidFill>
          <a:ln w="28575" cap="flat" cmpd="sng" algn="ctr">
            <a:solidFill>
              <a:srgbClr val="0070C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lIns="91440" rIns="91440" rtlCol="0" anchor="ctr"/>
          <a:lstStyle/>
          <a:p>
            <a:pPr algn="ctr"/>
            <a:r>
              <a:rPr lang="en-US" sz="1400" dirty="0"/>
              <a:t>P4 CXU Metadata</a:t>
            </a:r>
          </a:p>
        </p:txBody>
      </p:sp>
      <p:sp>
        <p:nvSpPr>
          <p:cNvPr id="43" name="Rectangle 42">
            <a:extLst>
              <a:ext uri="{FF2B5EF4-FFF2-40B4-BE49-F238E27FC236}">
                <a16:creationId xmlns:a16="http://schemas.microsoft.com/office/drawing/2014/main" id="{5B7ED186-CFA3-F15A-FA98-96E42834B000}"/>
              </a:ext>
            </a:extLst>
          </p:cNvPr>
          <p:cNvSpPr/>
          <p:nvPr/>
        </p:nvSpPr>
        <p:spPr>
          <a:xfrm>
            <a:off x="6277738" y="2458552"/>
            <a:ext cx="1032749" cy="636223"/>
          </a:xfrm>
          <a:prstGeom prst="rect">
            <a:avLst/>
          </a:prstGeom>
          <a:solidFill>
            <a:schemeClr val="bg1"/>
          </a:solidFill>
          <a:ln w="28575" cap="flat" cmpd="sng" algn="ctr">
            <a:solidFill>
              <a:srgbClr val="00B05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lIns="0" rIns="0" rtlCol="0" anchor="ctr"/>
          <a:lstStyle/>
          <a:p>
            <a:pPr algn="ctr"/>
            <a:r>
              <a:rPr lang="en-US" sz="1400" dirty="0"/>
              <a:t>MXFP6 CXU</a:t>
            </a:r>
            <a:br>
              <a:rPr lang="en-US" sz="1400" dirty="0"/>
            </a:br>
            <a:r>
              <a:rPr lang="en-US" sz="1400" dirty="0"/>
              <a:t>RTL</a:t>
            </a:r>
          </a:p>
        </p:txBody>
      </p:sp>
      <p:sp>
        <p:nvSpPr>
          <p:cNvPr id="44" name="Rectangle 43">
            <a:extLst>
              <a:ext uri="{FF2B5EF4-FFF2-40B4-BE49-F238E27FC236}">
                <a16:creationId xmlns:a16="http://schemas.microsoft.com/office/drawing/2014/main" id="{FCA3F303-A6F5-1DF9-0A07-CA042DCD1AE4}"/>
              </a:ext>
            </a:extLst>
          </p:cNvPr>
          <p:cNvSpPr/>
          <p:nvPr/>
        </p:nvSpPr>
        <p:spPr>
          <a:xfrm>
            <a:off x="7662645" y="2456497"/>
            <a:ext cx="1032749" cy="636223"/>
          </a:xfrm>
          <a:prstGeom prst="rect">
            <a:avLst/>
          </a:prstGeom>
          <a:solidFill>
            <a:schemeClr val="bg1"/>
          </a:solidFill>
          <a:ln w="28575" cap="flat" cmpd="sng" algn="ctr">
            <a:solidFill>
              <a:srgbClr val="0070C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lIns="91440" rIns="91440" rtlCol="0" anchor="ctr"/>
          <a:lstStyle/>
          <a:p>
            <a:pPr algn="ctr"/>
            <a:r>
              <a:rPr lang="en-US" sz="1400" dirty="0"/>
              <a:t>P4 CXU</a:t>
            </a:r>
            <a:br>
              <a:rPr lang="en-US" sz="1400" dirty="0"/>
            </a:br>
            <a:r>
              <a:rPr lang="en-US" sz="1400" dirty="0"/>
              <a:t>RTL</a:t>
            </a:r>
          </a:p>
        </p:txBody>
      </p:sp>
      <p:sp>
        <p:nvSpPr>
          <p:cNvPr id="45" name="Flowchart: Document 44">
            <a:extLst>
              <a:ext uri="{FF2B5EF4-FFF2-40B4-BE49-F238E27FC236}">
                <a16:creationId xmlns:a16="http://schemas.microsoft.com/office/drawing/2014/main" id="{16622B15-2701-44B8-ADA7-0C1089423A70}"/>
              </a:ext>
            </a:extLst>
          </p:cNvPr>
          <p:cNvSpPr/>
          <p:nvPr/>
        </p:nvSpPr>
        <p:spPr>
          <a:xfrm>
            <a:off x="9427771" y="2539983"/>
            <a:ext cx="1028719" cy="636223"/>
          </a:xfrm>
          <a:prstGeom prst="flowChartDocument">
            <a:avLst/>
          </a:prstGeom>
          <a:solidFill>
            <a:schemeClr val="bg1"/>
          </a:solidFill>
          <a:ln w="28575" cap="flat" cmpd="sng" algn="ctr">
            <a:solidFill>
              <a:srgbClr val="7030A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System</a:t>
            </a:r>
            <a:br>
              <a:rPr lang="en-US" sz="1600" dirty="0"/>
            </a:br>
            <a:r>
              <a:rPr lang="en-US" sz="1600" dirty="0"/>
              <a:t>manifest</a:t>
            </a:r>
          </a:p>
        </p:txBody>
      </p:sp>
      <p:cxnSp>
        <p:nvCxnSpPr>
          <p:cNvPr id="46" name="Straight Arrow Connector 45">
            <a:extLst>
              <a:ext uri="{FF2B5EF4-FFF2-40B4-BE49-F238E27FC236}">
                <a16:creationId xmlns:a16="http://schemas.microsoft.com/office/drawing/2014/main" id="{EDE359AC-9F49-C371-820D-189E20052AA4}"/>
              </a:ext>
            </a:extLst>
          </p:cNvPr>
          <p:cNvCxnSpPr>
            <a:stCxn id="10" idx="2"/>
          </p:cNvCxnSpPr>
          <p:nvPr/>
        </p:nvCxnSpPr>
        <p:spPr>
          <a:xfrm>
            <a:off x="2222331" y="3176206"/>
            <a:ext cx="2126" cy="316529"/>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cxnSp>
        <p:nvCxnSpPr>
          <p:cNvPr id="47" name="Straight Arrow Connector 46">
            <a:extLst>
              <a:ext uri="{FF2B5EF4-FFF2-40B4-BE49-F238E27FC236}">
                <a16:creationId xmlns:a16="http://schemas.microsoft.com/office/drawing/2014/main" id="{34B6D10A-3B26-4C2F-5561-622386ECC759}"/>
              </a:ext>
            </a:extLst>
          </p:cNvPr>
          <p:cNvCxnSpPr/>
          <p:nvPr/>
        </p:nvCxnSpPr>
        <p:spPr>
          <a:xfrm>
            <a:off x="3736322" y="3176206"/>
            <a:ext cx="2126" cy="316529"/>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cxnSp>
        <p:nvCxnSpPr>
          <p:cNvPr id="48" name="Straight Arrow Connector 47">
            <a:extLst>
              <a:ext uri="{FF2B5EF4-FFF2-40B4-BE49-F238E27FC236}">
                <a16:creationId xmlns:a16="http://schemas.microsoft.com/office/drawing/2014/main" id="{6A1AC0DF-2D60-0F00-724C-216E79E7605F}"/>
              </a:ext>
            </a:extLst>
          </p:cNvPr>
          <p:cNvCxnSpPr/>
          <p:nvPr/>
        </p:nvCxnSpPr>
        <p:spPr>
          <a:xfrm>
            <a:off x="5419879" y="3185810"/>
            <a:ext cx="2126" cy="316529"/>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943C07DD-5B3F-B135-DF98-50EC3C8FA3F1}"/>
              </a:ext>
            </a:extLst>
          </p:cNvPr>
          <p:cNvCxnSpPr/>
          <p:nvPr/>
        </p:nvCxnSpPr>
        <p:spPr>
          <a:xfrm>
            <a:off x="6772760" y="3174031"/>
            <a:ext cx="2126" cy="316529"/>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cxnSp>
        <p:nvCxnSpPr>
          <p:cNvPr id="50" name="Straight Arrow Connector 49">
            <a:extLst>
              <a:ext uri="{FF2B5EF4-FFF2-40B4-BE49-F238E27FC236}">
                <a16:creationId xmlns:a16="http://schemas.microsoft.com/office/drawing/2014/main" id="{962D95DF-9EE9-A037-CD43-AFE10C2FB86D}"/>
              </a:ext>
            </a:extLst>
          </p:cNvPr>
          <p:cNvCxnSpPr/>
          <p:nvPr/>
        </p:nvCxnSpPr>
        <p:spPr>
          <a:xfrm>
            <a:off x="8191077" y="3171064"/>
            <a:ext cx="2126" cy="316529"/>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cxnSp>
        <p:nvCxnSpPr>
          <p:cNvPr id="51" name="Straight Arrow Connector 50">
            <a:extLst>
              <a:ext uri="{FF2B5EF4-FFF2-40B4-BE49-F238E27FC236}">
                <a16:creationId xmlns:a16="http://schemas.microsoft.com/office/drawing/2014/main" id="{B7773FC3-7F3B-E481-6918-979D6004E977}"/>
              </a:ext>
            </a:extLst>
          </p:cNvPr>
          <p:cNvCxnSpPr>
            <a:cxnSpLocks/>
            <a:stCxn id="45" idx="2"/>
          </p:cNvCxnSpPr>
          <p:nvPr/>
        </p:nvCxnSpPr>
        <p:spPr>
          <a:xfrm>
            <a:off x="9942130" y="3134144"/>
            <a:ext cx="0" cy="353449"/>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C75A2EB2-A848-C2F3-9318-7ED20D1A661C}"/>
              </a:ext>
            </a:extLst>
          </p:cNvPr>
          <p:cNvCxnSpPr/>
          <p:nvPr/>
        </p:nvCxnSpPr>
        <p:spPr>
          <a:xfrm>
            <a:off x="3727969" y="3894923"/>
            <a:ext cx="2126" cy="316529"/>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sp>
        <p:nvSpPr>
          <p:cNvPr id="53" name="Flowchart: Alternate Process 52">
            <a:extLst>
              <a:ext uri="{FF2B5EF4-FFF2-40B4-BE49-F238E27FC236}">
                <a16:creationId xmlns:a16="http://schemas.microsoft.com/office/drawing/2014/main" id="{2ED75E21-098F-4C7A-6EF3-C12F5D846033}"/>
              </a:ext>
            </a:extLst>
          </p:cNvPr>
          <p:cNvSpPr/>
          <p:nvPr/>
        </p:nvSpPr>
        <p:spPr>
          <a:xfrm>
            <a:off x="1617899" y="3487593"/>
            <a:ext cx="8990319" cy="407316"/>
          </a:xfrm>
          <a:prstGeom prst="flowChartAlternateProcess">
            <a:avLst/>
          </a:prstGeom>
          <a:solidFill>
            <a:schemeClr val="bg1">
              <a:lumMod val="95000"/>
            </a:schemeClr>
          </a:solidFill>
          <a:ln w="28575" cap="flat" cmpd="sng" algn="ctr">
            <a:solidFill>
              <a:schemeClr val="dk1"/>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Composer</a:t>
            </a:r>
          </a:p>
        </p:txBody>
      </p:sp>
      <p:cxnSp>
        <p:nvCxnSpPr>
          <p:cNvPr id="55" name="Straight Arrow Connector 54">
            <a:extLst>
              <a:ext uri="{FF2B5EF4-FFF2-40B4-BE49-F238E27FC236}">
                <a16:creationId xmlns:a16="http://schemas.microsoft.com/office/drawing/2014/main" id="{5609EF8E-F427-30C7-B9ED-9B1501E74311}"/>
              </a:ext>
            </a:extLst>
          </p:cNvPr>
          <p:cNvCxnSpPr>
            <a:endCxn id="33" idx="0"/>
          </p:cNvCxnSpPr>
          <p:nvPr/>
        </p:nvCxnSpPr>
        <p:spPr>
          <a:xfrm>
            <a:off x="9939848" y="3894909"/>
            <a:ext cx="0" cy="465115"/>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cxnSp>
        <p:nvCxnSpPr>
          <p:cNvPr id="56" name="Straight Arrow Connector 55">
            <a:extLst>
              <a:ext uri="{FF2B5EF4-FFF2-40B4-BE49-F238E27FC236}">
                <a16:creationId xmlns:a16="http://schemas.microsoft.com/office/drawing/2014/main" id="{275C5537-4289-E650-2AD8-183A2956DE77}"/>
              </a:ext>
            </a:extLst>
          </p:cNvPr>
          <p:cNvCxnSpPr>
            <a:cxnSpLocks/>
            <a:endCxn id="32" idx="1"/>
          </p:cNvCxnSpPr>
          <p:nvPr/>
        </p:nvCxnSpPr>
        <p:spPr>
          <a:xfrm>
            <a:off x="8950686" y="4505651"/>
            <a:ext cx="474803" cy="958798"/>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cxnSp>
        <p:nvCxnSpPr>
          <p:cNvPr id="57" name="Straight Arrow Connector 56">
            <a:extLst>
              <a:ext uri="{FF2B5EF4-FFF2-40B4-BE49-F238E27FC236}">
                <a16:creationId xmlns:a16="http://schemas.microsoft.com/office/drawing/2014/main" id="{463B95C8-F989-9781-93A6-A50D50175CD9}"/>
              </a:ext>
            </a:extLst>
          </p:cNvPr>
          <p:cNvCxnSpPr>
            <a:cxnSpLocks/>
            <a:stCxn id="27" idx="3"/>
            <a:endCxn id="32" idx="1"/>
          </p:cNvCxnSpPr>
          <p:nvPr/>
        </p:nvCxnSpPr>
        <p:spPr>
          <a:xfrm>
            <a:off x="8950688" y="4994102"/>
            <a:ext cx="474801" cy="470346"/>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cxnSp>
        <p:nvCxnSpPr>
          <p:cNvPr id="58" name="Straight Arrow Connector 57">
            <a:extLst>
              <a:ext uri="{FF2B5EF4-FFF2-40B4-BE49-F238E27FC236}">
                <a16:creationId xmlns:a16="http://schemas.microsoft.com/office/drawing/2014/main" id="{63ED8491-0957-0F2F-9968-24690ECB30DC}"/>
              </a:ext>
            </a:extLst>
          </p:cNvPr>
          <p:cNvCxnSpPr>
            <a:cxnSpLocks/>
            <a:stCxn id="28" idx="3"/>
            <a:endCxn id="32" idx="1"/>
          </p:cNvCxnSpPr>
          <p:nvPr/>
        </p:nvCxnSpPr>
        <p:spPr>
          <a:xfrm>
            <a:off x="8950686" y="5458806"/>
            <a:ext cx="474803" cy="5642"/>
          </a:xfrm>
          <a:prstGeom prst="straightConnector1">
            <a:avLst/>
          </a:prstGeom>
          <a:ln w="28575">
            <a:tailEnd type="triangle"/>
          </a:ln>
          <a:effectLst/>
        </p:spPr>
        <p:style>
          <a:lnRef idx="1">
            <a:schemeClr val="dk1"/>
          </a:lnRef>
          <a:fillRef idx="0">
            <a:schemeClr val="dk1"/>
          </a:fillRef>
          <a:effectRef idx="0">
            <a:schemeClr val="dk1"/>
          </a:effectRef>
          <a:fontRef idx="minor">
            <a:schemeClr val="tx1"/>
          </a:fontRef>
        </p:style>
      </p:cxnSp>
      <p:sp>
        <p:nvSpPr>
          <p:cNvPr id="26" name="Rectangle 25">
            <a:extLst>
              <a:ext uri="{FF2B5EF4-FFF2-40B4-BE49-F238E27FC236}">
                <a16:creationId xmlns:a16="http://schemas.microsoft.com/office/drawing/2014/main" id="{96E33514-F4BC-E6C4-7F8C-43696EF92741}"/>
              </a:ext>
            </a:extLst>
          </p:cNvPr>
          <p:cNvSpPr/>
          <p:nvPr/>
        </p:nvSpPr>
        <p:spPr>
          <a:xfrm>
            <a:off x="7288919" y="4346410"/>
            <a:ext cx="1661771" cy="329712"/>
          </a:xfrm>
          <a:prstGeom prst="rect">
            <a:avLst/>
          </a:prstGeom>
          <a:solidFill>
            <a:schemeClr val="bg1"/>
          </a:solidFill>
          <a:ln w="28575" cap="flat" cmpd="sng" algn="ctr">
            <a:solidFill>
              <a:srgbClr val="FFFF00"/>
            </a:solidFill>
            <a:prstDash val="solid"/>
            <a:round/>
            <a:headEnd type="none" w="med" len="med"/>
            <a:tailEnd type="none" w="med" len="med"/>
          </a:ln>
          <a:effectLst/>
        </p:spPr>
        <p:style>
          <a:lnRef idx="0">
            <a:scrgbClr r="0" g="0" b="0"/>
          </a:lnRef>
          <a:fillRef idx="0">
            <a:scrgbClr r="0" g="0" b="0"/>
          </a:fillRef>
          <a:effectRef idx="0">
            <a:scrgbClr r="0" g="0" b="0"/>
          </a:effectRef>
          <a:fontRef idx="minor">
            <a:schemeClr val="dk1"/>
          </a:fontRef>
        </p:style>
        <p:txBody>
          <a:bodyPr rtlCol="0" anchor="ctr"/>
          <a:lstStyle/>
          <a:p>
            <a:pPr algn="ctr"/>
            <a:r>
              <a:rPr lang="en-US" sz="1600" dirty="0"/>
              <a:t>MPEG library</a:t>
            </a:r>
            <a:endParaRPr lang="en-US" sz="1200" dirty="0"/>
          </a:p>
        </p:txBody>
      </p:sp>
      <p:sp>
        <p:nvSpPr>
          <p:cNvPr id="2" name="Title 1">
            <a:extLst>
              <a:ext uri="{FF2B5EF4-FFF2-40B4-BE49-F238E27FC236}">
                <a16:creationId xmlns:a16="http://schemas.microsoft.com/office/drawing/2014/main" id="{34C3B1E6-B9C0-45EA-19ED-77FE7DAE8F5A}"/>
              </a:ext>
            </a:extLst>
          </p:cNvPr>
          <p:cNvSpPr>
            <a:spLocks noGrp="1"/>
          </p:cNvSpPr>
          <p:nvPr>
            <p:ph type="title"/>
          </p:nvPr>
        </p:nvSpPr>
        <p:spPr>
          <a:xfrm>
            <a:off x="609600" y="381000"/>
            <a:ext cx="11049000" cy="1325563"/>
          </a:xfrm>
        </p:spPr>
        <p:txBody>
          <a:bodyPr>
            <a:normAutofit/>
          </a:bodyPr>
          <a:lstStyle/>
          <a:p>
            <a:r>
              <a:rPr lang="en-US" sz="4000" dirty="0"/>
              <a:t>Composing </a:t>
            </a:r>
            <a:r>
              <a:rPr lang="en-US" sz="4000"/>
              <a:t>Custom Extensions</a:t>
            </a:r>
            <a:endParaRPr lang="en-US" sz="4000" dirty="0"/>
          </a:p>
        </p:txBody>
      </p:sp>
      <p:pic>
        <p:nvPicPr>
          <p:cNvPr id="3" name="Audio 28">
            <a:hlinkClick r:id="" action="ppaction://media"/>
            <a:extLst>
              <a:ext uri="{FF2B5EF4-FFF2-40B4-BE49-F238E27FC236}">
                <a16:creationId xmlns:a16="http://schemas.microsoft.com/office/drawing/2014/main" id="{7D778E01-EC19-FC33-743B-D4187F246638}"/>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87500" t="-287500" r="-287500" b="-28750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292029399"/>
      </p:ext>
    </p:extLst>
  </p:cSld>
  <p:clrMapOvr>
    <a:masterClrMapping/>
  </p:clrMapOvr>
  <p:timing>
    <p:tnLst>
      <p:par>
        <p:cTn id="1" dur="indefinite" restart="never" nodeType="tmRoot">
          <p:childTnLst>
            <p:audio>
              <p:cMediaNode vol="80000" showWhenStopped="0">
                <p:cTn id="2"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559D0-2F14-034F-27BF-CB818B5CDA98}"/>
              </a:ext>
            </a:extLst>
          </p:cNvPr>
          <p:cNvSpPr>
            <a:spLocks noGrp="1"/>
          </p:cNvSpPr>
          <p:nvPr>
            <p:ph type="title"/>
          </p:nvPr>
        </p:nvSpPr>
        <p:spPr>
          <a:xfrm>
            <a:off x="838200" y="365125"/>
            <a:ext cx="11125200" cy="1325563"/>
          </a:xfrm>
        </p:spPr>
        <p:txBody>
          <a:bodyPr>
            <a:normAutofit/>
          </a:bodyPr>
          <a:lstStyle/>
          <a:p>
            <a:r>
              <a:rPr lang="en-US" dirty="0"/>
              <a:t>Composable Extensions TG Charter</a:t>
            </a:r>
            <a:br>
              <a:rPr lang="en-US" dirty="0"/>
            </a:br>
            <a:r>
              <a:rPr lang="en-US" sz="2700" dirty="0"/>
              <a:t>https://github.com/riscv-admin/sig-soft-cpu/blob/main/</a:t>
            </a:r>
            <a:r>
              <a:rPr lang="en-US" sz="2700" b="1" u="sng" dirty="0"/>
              <a:t>TG/CX/CHARTER.md</a:t>
            </a:r>
            <a:endParaRPr lang="en-US" b="1" u="sng" dirty="0"/>
          </a:p>
        </p:txBody>
      </p:sp>
      <p:sp>
        <p:nvSpPr>
          <p:cNvPr id="3" name="Content Placeholder 2">
            <a:extLst>
              <a:ext uri="{FF2B5EF4-FFF2-40B4-BE49-F238E27FC236}">
                <a16:creationId xmlns:a16="http://schemas.microsoft.com/office/drawing/2014/main" id="{94E01776-0CF8-1D81-CB16-C13392CAF065}"/>
              </a:ext>
            </a:extLst>
          </p:cNvPr>
          <p:cNvSpPr>
            <a:spLocks noGrp="1"/>
          </p:cNvSpPr>
          <p:nvPr>
            <p:ph idx="1"/>
          </p:nvPr>
        </p:nvSpPr>
        <p:spPr>
          <a:xfrm>
            <a:off x="838200" y="1825625"/>
            <a:ext cx="9820013" cy="4530726"/>
          </a:xfrm>
        </p:spPr>
        <p:txBody>
          <a:bodyPr>
            <a:normAutofit lnSpcReduction="10000"/>
          </a:bodyPr>
          <a:lstStyle/>
          <a:p>
            <a:pPr marL="0" indent="0">
              <a:buNone/>
            </a:pPr>
            <a:r>
              <a:rPr lang="en-US" sz="3200" b="1" dirty="0">
                <a:hlinkClick r:id="rId3">
                  <a:extLst>
                    <a:ext uri="{A12FA001-AC4F-418D-AE19-62706E023703}">
                      <ahyp:hlinkClr xmlns:ahyp="http://schemas.microsoft.com/office/drawing/2018/hyperlinkcolor" val="tx"/>
                    </a:ext>
                  </a:extLst>
                </a:hlinkClick>
              </a:rPr>
              <a:t>Executive Summary</a:t>
            </a:r>
            <a:endParaRPr lang="en-US" sz="3200" b="1" dirty="0"/>
          </a:p>
          <a:p>
            <a:pPr marL="0" indent="0">
              <a:buNone/>
            </a:pPr>
            <a:r>
              <a:rPr lang="en-US" dirty="0"/>
              <a:t>This Charter governs the TG for a Composable Extensions (CX) framework enabling </a:t>
            </a:r>
            <a:r>
              <a:rPr lang="en-US" b="1" dirty="0"/>
              <a:t>robust composition</a:t>
            </a:r>
            <a:r>
              <a:rPr lang="en-US" dirty="0"/>
              <a:t> of multiple independently authored composable custom extensions, alongside legacy custom extensions, assembled conflict-free in one RISC-V system.</a:t>
            </a:r>
          </a:p>
          <a:p>
            <a:pPr marL="0" indent="0">
              <a:buNone/>
            </a:pPr>
            <a:r>
              <a:rPr lang="en-US" dirty="0"/>
              <a:t>By multiplexing the custom opcode space, and adopting common software and hardware interop interfaces, CX enables </a:t>
            </a:r>
            <a:r>
              <a:rPr lang="en-US" b="1" dirty="0"/>
              <a:t>uniform</a:t>
            </a:r>
            <a:r>
              <a:rPr lang="en-US" dirty="0"/>
              <a:t> extension naming, discovery, and versioning, error handling, state context management, extension hardware reuse, and stable software binaries for each target system -- all without a central management authority.</a:t>
            </a:r>
          </a:p>
          <a:p>
            <a:pPr marL="0" indent="0">
              <a:buNone/>
            </a:pPr>
            <a:endParaRPr lang="en-US" dirty="0"/>
          </a:p>
        </p:txBody>
      </p:sp>
      <p:sp>
        <p:nvSpPr>
          <p:cNvPr id="4" name="Date Placeholder 3">
            <a:extLst>
              <a:ext uri="{FF2B5EF4-FFF2-40B4-BE49-F238E27FC236}">
                <a16:creationId xmlns:a16="http://schemas.microsoft.com/office/drawing/2014/main" id="{B57D7105-538D-1AF8-E0E5-11E9DF5C9923}"/>
              </a:ext>
            </a:extLst>
          </p:cNvPr>
          <p:cNvSpPr>
            <a:spLocks noGrp="1"/>
          </p:cNvSpPr>
          <p:nvPr>
            <p:ph type="dt" sz="half" idx="10"/>
          </p:nvPr>
        </p:nvSpPr>
        <p:spPr/>
        <p:txBody>
          <a:bodyPr/>
          <a:lstStyle/>
          <a:p>
            <a:r>
              <a:rPr lang="en-US" dirty="0"/>
              <a:t>Feb. 15, 2024</a:t>
            </a:r>
          </a:p>
        </p:txBody>
      </p:sp>
      <p:sp>
        <p:nvSpPr>
          <p:cNvPr id="5" name="Footer Placeholder 4">
            <a:extLst>
              <a:ext uri="{FF2B5EF4-FFF2-40B4-BE49-F238E27FC236}">
                <a16:creationId xmlns:a16="http://schemas.microsoft.com/office/drawing/2014/main" id="{0D7A1A65-7E0A-D153-E48E-69C406CEE2F0}"/>
              </a:ext>
            </a:extLst>
          </p:cNvPr>
          <p:cNvSpPr>
            <a:spLocks noGrp="1"/>
          </p:cNvSpPr>
          <p:nvPr>
            <p:ph type="ftr" sz="quarter" idx="11"/>
          </p:nvPr>
        </p:nvSpPr>
        <p:spPr/>
        <p:txBody>
          <a:bodyPr/>
          <a:lstStyle/>
          <a:p>
            <a:r>
              <a:rPr lang="en-US" dirty="0"/>
              <a:t>CX TG Proposal DRAFT</a:t>
            </a:r>
          </a:p>
        </p:txBody>
      </p:sp>
      <p:sp>
        <p:nvSpPr>
          <p:cNvPr id="6" name="Slide Number Placeholder 5">
            <a:extLst>
              <a:ext uri="{FF2B5EF4-FFF2-40B4-BE49-F238E27FC236}">
                <a16:creationId xmlns:a16="http://schemas.microsoft.com/office/drawing/2014/main" id="{70C71EDD-8999-68EE-DFC4-E5E609B37ACE}"/>
              </a:ext>
            </a:extLst>
          </p:cNvPr>
          <p:cNvSpPr>
            <a:spLocks noGrp="1"/>
          </p:cNvSpPr>
          <p:nvPr>
            <p:ph type="sldNum" sz="quarter" idx="12"/>
          </p:nvPr>
        </p:nvSpPr>
        <p:spPr/>
        <p:txBody>
          <a:bodyPr/>
          <a:lstStyle/>
          <a:p>
            <a:fld id="{0F4AB399-865D-4BE1-9079-4962ECA64CB8}" type="slidenum">
              <a:rPr lang="en-US" smtClean="0"/>
              <a:t>5</a:t>
            </a:fld>
            <a:endParaRPr lang="en-US"/>
          </a:p>
        </p:txBody>
      </p:sp>
    </p:spTree>
    <p:extLst>
      <p:ext uri="{BB962C8B-B14F-4D97-AF65-F5344CB8AC3E}">
        <p14:creationId xmlns:p14="http://schemas.microsoft.com/office/powerpoint/2010/main" val="19018762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ECCF6-8264-2804-D4E7-7AAAABD08F47}"/>
              </a:ext>
            </a:extLst>
          </p:cNvPr>
          <p:cNvSpPr>
            <a:spLocks noGrp="1"/>
          </p:cNvSpPr>
          <p:nvPr>
            <p:ph type="title"/>
          </p:nvPr>
        </p:nvSpPr>
        <p:spPr>
          <a:xfrm>
            <a:off x="838200" y="381000"/>
            <a:ext cx="10515600" cy="1325563"/>
          </a:xfrm>
        </p:spPr>
        <p:txBody>
          <a:bodyPr/>
          <a:lstStyle/>
          <a:p>
            <a:r>
              <a:rPr lang="en-US" dirty="0"/>
              <a:t>Support for the Task Group</a:t>
            </a:r>
          </a:p>
        </p:txBody>
      </p:sp>
      <p:pic>
        <p:nvPicPr>
          <p:cNvPr id="8" name="Content Placeholder 7">
            <a:extLst>
              <a:ext uri="{FF2B5EF4-FFF2-40B4-BE49-F238E27FC236}">
                <a16:creationId xmlns:a16="http://schemas.microsoft.com/office/drawing/2014/main" id="{6F003D7E-BB3A-861A-1498-DDDA2D2C5779}"/>
              </a:ext>
            </a:extLst>
          </p:cNvPr>
          <p:cNvPicPr>
            <a:picLocks noGrp="1" noChangeAspect="1"/>
          </p:cNvPicPr>
          <p:nvPr>
            <p:ph idx="1"/>
          </p:nvPr>
        </p:nvPicPr>
        <p:blipFill>
          <a:blip r:embed="rId3"/>
          <a:stretch>
            <a:fillRect/>
          </a:stretch>
        </p:blipFill>
        <p:spPr>
          <a:xfrm>
            <a:off x="609600" y="2362200"/>
            <a:ext cx="5425250" cy="2819399"/>
          </a:xfrm>
        </p:spPr>
      </p:pic>
      <p:sp>
        <p:nvSpPr>
          <p:cNvPr id="4" name="Date Placeholder 3">
            <a:extLst>
              <a:ext uri="{FF2B5EF4-FFF2-40B4-BE49-F238E27FC236}">
                <a16:creationId xmlns:a16="http://schemas.microsoft.com/office/drawing/2014/main" id="{AE743AF4-A831-2BF1-72BE-FD367243101E}"/>
              </a:ext>
            </a:extLst>
          </p:cNvPr>
          <p:cNvSpPr>
            <a:spLocks noGrp="1"/>
          </p:cNvSpPr>
          <p:nvPr>
            <p:ph type="dt" sz="half" idx="10"/>
          </p:nvPr>
        </p:nvSpPr>
        <p:spPr/>
        <p:txBody>
          <a:bodyPr/>
          <a:lstStyle/>
          <a:p>
            <a:r>
              <a:rPr lang="en-US" dirty="0"/>
              <a:t>Feb. 15, 2024</a:t>
            </a:r>
          </a:p>
        </p:txBody>
      </p:sp>
      <p:sp>
        <p:nvSpPr>
          <p:cNvPr id="5" name="Footer Placeholder 4">
            <a:extLst>
              <a:ext uri="{FF2B5EF4-FFF2-40B4-BE49-F238E27FC236}">
                <a16:creationId xmlns:a16="http://schemas.microsoft.com/office/drawing/2014/main" id="{BCC3A609-D8F2-99FF-56E8-1C1F353BAFDF}"/>
              </a:ext>
            </a:extLst>
          </p:cNvPr>
          <p:cNvSpPr>
            <a:spLocks noGrp="1"/>
          </p:cNvSpPr>
          <p:nvPr>
            <p:ph type="ftr" sz="quarter" idx="11"/>
          </p:nvPr>
        </p:nvSpPr>
        <p:spPr/>
        <p:txBody>
          <a:bodyPr/>
          <a:lstStyle/>
          <a:p>
            <a:r>
              <a:rPr lang="en-US" dirty="0"/>
              <a:t>CX TG Proposal DRAFT</a:t>
            </a:r>
          </a:p>
        </p:txBody>
      </p:sp>
      <p:sp>
        <p:nvSpPr>
          <p:cNvPr id="6" name="Slide Number Placeholder 5">
            <a:extLst>
              <a:ext uri="{FF2B5EF4-FFF2-40B4-BE49-F238E27FC236}">
                <a16:creationId xmlns:a16="http://schemas.microsoft.com/office/drawing/2014/main" id="{6AA506EC-1D01-0A05-4C29-44E168E9BA4C}"/>
              </a:ext>
            </a:extLst>
          </p:cNvPr>
          <p:cNvSpPr>
            <a:spLocks noGrp="1"/>
          </p:cNvSpPr>
          <p:nvPr>
            <p:ph type="sldNum" sz="quarter" idx="12"/>
          </p:nvPr>
        </p:nvSpPr>
        <p:spPr/>
        <p:txBody>
          <a:bodyPr/>
          <a:lstStyle/>
          <a:p>
            <a:fld id="{0F4AB399-865D-4BE1-9079-4962ECA64CB8}" type="slidenum">
              <a:rPr lang="en-US" smtClean="0"/>
              <a:t>6</a:t>
            </a:fld>
            <a:endParaRPr lang="en-US" dirty="0"/>
          </a:p>
        </p:txBody>
      </p:sp>
      <p:sp>
        <p:nvSpPr>
          <p:cNvPr id="9" name="Content Placeholder 2">
            <a:extLst>
              <a:ext uri="{FF2B5EF4-FFF2-40B4-BE49-F238E27FC236}">
                <a16:creationId xmlns:a16="http://schemas.microsoft.com/office/drawing/2014/main" id="{2019845D-B614-4C99-7D28-3628292AFA05}"/>
              </a:ext>
            </a:extLst>
          </p:cNvPr>
          <p:cNvSpPr txBox="1">
            <a:spLocks/>
          </p:cNvSpPr>
          <p:nvPr/>
        </p:nvSpPr>
        <p:spPr>
          <a:xfrm>
            <a:off x="609600" y="1831944"/>
            <a:ext cx="5410200" cy="5365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Meta (RISC-V Summit NA 2023)</a:t>
            </a:r>
          </a:p>
        </p:txBody>
      </p:sp>
      <p:sp>
        <p:nvSpPr>
          <p:cNvPr id="3" name="TextBox 2">
            <a:extLst>
              <a:ext uri="{FF2B5EF4-FFF2-40B4-BE49-F238E27FC236}">
                <a16:creationId xmlns:a16="http://schemas.microsoft.com/office/drawing/2014/main" id="{92E05E3B-A7F9-4F6F-2C04-D1307713BF31}"/>
              </a:ext>
            </a:extLst>
          </p:cNvPr>
          <p:cNvSpPr txBox="1"/>
          <p:nvPr/>
        </p:nvSpPr>
        <p:spPr>
          <a:xfrm>
            <a:off x="6266561" y="1831944"/>
            <a:ext cx="5791200" cy="3170099"/>
          </a:xfrm>
          <a:prstGeom prst="rect">
            <a:avLst/>
          </a:prstGeom>
          <a:noFill/>
        </p:spPr>
        <p:txBody>
          <a:bodyPr wrap="square" rtlCol="0">
            <a:spAutoFit/>
          </a:bodyPr>
          <a:lstStyle/>
          <a:p>
            <a:r>
              <a:rPr lang="en-US" sz="3200" dirty="0"/>
              <a:t>CX TG supporters/participants</a:t>
            </a:r>
          </a:p>
          <a:p>
            <a:pPr marL="228600" indent="-228600">
              <a:buFont typeface="Arial" panose="020B0604020202020204" pitchFamily="34" charset="0"/>
              <a:buChar char="•"/>
            </a:pPr>
            <a:r>
              <a:rPr lang="en-US" sz="2400" dirty="0"/>
              <a:t>AMD (Xilinx)</a:t>
            </a:r>
          </a:p>
          <a:p>
            <a:pPr marL="228600" indent="-228600">
              <a:buFont typeface="Arial" panose="020B0604020202020204" pitchFamily="34" charset="0"/>
              <a:buChar char="•"/>
            </a:pPr>
            <a:r>
              <a:rPr lang="en-US" sz="2400" dirty="0"/>
              <a:t>Lattice</a:t>
            </a:r>
          </a:p>
          <a:p>
            <a:pPr marL="228600" indent="-228600">
              <a:buFont typeface="Arial" panose="020B0604020202020204" pitchFamily="34" charset="0"/>
              <a:buChar char="•"/>
            </a:pPr>
            <a:r>
              <a:rPr lang="en-US" sz="2400" dirty="0" err="1"/>
              <a:t>Bluespec</a:t>
            </a:r>
            <a:endParaRPr lang="en-US" sz="2400" dirty="0"/>
          </a:p>
          <a:p>
            <a:pPr marL="228600" indent="-228600">
              <a:buFont typeface="Arial" panose="020B0604020202020204" pitchFamily="34" charset="0"/>
              <a:buChar char="•"/>
            </a:pPr>
            <a:r>
              <a:rPr lang="en-US" sz="2400" dirty="0" err="1"/>
              <a:t>Antmicro</a:t>
            </a:r>
            <a:endParaRPr lang="en-US" sz="2400" dirty="0"/>
          </a:p>
          <a:p>
            <a:pPr marL="228600" indent="-228600">
              <a:buFont typeface="Arial" panose="020B0604020202020204" pitchFamily="34" charset="0"/>
              <a:buChar char="•"/>
            </a:pPr>
            <a:r>
              <a:rPr lang="en-US" sz="2400" dirty="0"/>
              <a:t>Alibaba</a:t>
            </a:r>
          </a:p>
          <a:p>
            <a:pPr marL="228600" indent="-228600">
              <a:buFont typeface="Arial" panose="020B0604020202020204" pitchFamily="34" charset="0"/>
              <a:buChar char="•"/>
            </a:pPr>
            <a:r>
              <a:rPr lang="en-US" sz="2400" dirty="0"/>
              <a:t>Individual members</a:t>
            </a:r>
          </a:p>
          <a:p>
            <a:pPr marL="228600" indent="-228600">
              <a:buFont typeface="Arial" panose="020B0604020202020204" pitchFamily="34" charset="0"/>
              <a:buChar char="•"/>
            </a:pPr>
            <a:r>
              <a:rPr lang="en-US" sz="2400" i="1" dirty="0"/>
              <a:t>More to come</a:t>
            </a:r>
          </a:p>
        </p:txBody>
      </p:sp>
    </p:spTree>
    <p:extLst>
      <p:ext uri="{BB962C8B-B14F-4D97-AF65-F5344CB8AC3E}">
        <p14:creationId xmlns:p14="http://schemas.microsoft.com/office/powerpoint/2010/main" val="781406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306F0-DF81-4A05-F75B-15EA6A4C5586}"/>
              </a:ext>
            </a:extLst>
          </p:cNvPr>
          <p:cNvSpPr>
            <a:spLocks noGrp="1"/>
          </p:cNvSpPr>
          <p:nvPr>
            <p:ph type="title"/>
          </p:nvPr>
        </p:nvSpPr>
        <p:spPr>
          <a:xfrm>
            <a:off x="838200" y="365125"/>
            <a:ext cx="11353800" cy="1325563"/>
          </a:xfrm>
        </p:spPr>
        <p:txBody>
          <a:bodyPr>
            <a:normAutofit/>
          </a:bodyPr>
          <a:lstStyle/>
          <a:p>
            <a:r>
              <a:rPr lang="en-US" sz="4000" dirty="0"/>
              <a:t>Composable Extension Multiplexing</a:t>
            </a:r>
            <a:br>
              <a:rPr lang="en-US" sz="3800" dirty="0"/>
            </a:br>
            <a:r>
              <a:rPr lang="en-US" sz="2800" i="1" dirty="0"/>
              <a:t>For conflict-free reuse of the custom opcode space</a:t>
            </a:r>
            <a:endParaRPr lang="en-US" sz="3800" i="1" dirty="0"/>
          </a:p>
        </p:txBody>
      </p:sp>
      <p:sp>
        <p:nvSpPr>
          <p:cNvPr id="3" name="Content Placeholder 2">
            <a:extLst>
              <a:ext uri="{FF2B5EF4-FFF2-40B4-BE49-F238E27FC236}">
                <a16:creationId xmlns:a16="http://schemas.microsoft.com/office/drawing/2014/main" id="{0D5FA5B3-C9AE-DE93-1F0E-C3AA20AD2B9C}"/>
              </a:ext>
            </a:extLst>
          </p:cNvPr>
          <p:cNvSpPr>
            <a:spLocks noGrp="1"/>
          </p:cNvSpPr>
          <p:nvPr>
            <p:ph idx="1"/>
          </p:nvPr>
        </p:nvSpPr>
        <p:spPr>
          <a:xfrm>
            <a:off x="838200" y="1825625"/>
            <a:ext cx="11353800" cy="4351338"/>
          </a:xfrm>
        </p:spPr>
        <p:txBody>
          <a:bodyPr>
            <a:normAutofit/>
          </a:bodyPr>
          <a:lstStyle/>
          <a:p>
            <a:r>
              <a:rPr lang="en-US" dirty="0"/>
              <a:t>Multiplexing off: legacy custom instructions, unchanged</a:t>
            </a:r>
          </a:p>
          <a:p>
            <a:r>
              <a:rPr lang="en-US" dirty="0"/>
              <a:t>Extension library:</a:t>
            </a:r>
          </a:p>
          <a:p>
            <a:pPr lvl="1"/>
            <a:r>
              <a:rPr lang="en-US" b="1" u="sng" dirty="0"/>
              <a:t>Discover</a:t>
            </a:r>
            <a:r>
              <a:rPr lang="en-US" dirty="0"/>
              <a:t>: is named extension available here? </a:t>
            </a:r>
            <a:r>
              <a:rPr lang="en-US" dirty="0">
                <a:sym typeface="Wingdings" panose="05000000000000000000" pitchFamily="2" charset="2"/>
              </a:rPr>
              <a:t> CX selector </a:t>
            </a:r>
            <a:r>
              <a:rPr lang="en-US" i="1" dirty="0">
                <a:sym typeface="Wingdings" panose="05000000000000000000" pitchFamily="2" charset="2"/>
              </a:rPr>
              <a:t>index</a:t>
            </a:r>
            <a:endParaRPr lang="en-US" i="1" dirty="0"/>
          </a:p>
          <a:p>
            <a:pPr lvl="1"/>
            <a:r>
              <a:rPr lang="en-US" b="1" u="sng" dirty="0"/>
              <a:t>Select</a:t>
            </a:r>
            <a:r>
              <a:rPr lang="en-US" dirty="0"/>
              <a:t>:</a:t>
            </a:r>
            <a:r>
              <a:rPr lang="en-US" i="1" dirty="0"/>
              <a:t>	</a:t>
            </a:r>
            <a:r>
              <a:rPr lang="en-US" sz="2200" b="1" dirty="0">
                <a:latin typeface="Consolas" panose="020B0609020204030204" pitchFamily="49" charset="0"/>
              </a:rPr>
              <a:t>csrrw </a:t>
            </a:r>
            <a:r>
              <a:rPr lang="en-US" sz="2200" b="1" i="1" dirty="0" err="1">
                <a:latin typeface="Consolas" panose="020B0609020204030204" pitchFamily="49" charset="0"/>
              </a:rPr>
              <a:t>prev-index,</a:t>
            </a:r>
            <a:r>
              <a:rPr lang="en-US" sz="2200" b="1" dirty="0" err="1">
                <a:solidFill>
                  <a:srgbClr val="00B050"/>
                </a:solidFill>
                <a:latin typeface="Consolas" panose="020B0609020204030204" pitchFamily="49" charset="0"/>
              </a:rPr>
              <a:t>cx_index</a:t>
            </a:r>
            <a:r>
              <a:rPr lang="en-US" sz="2200" b="1" dirty="0" err="1">
                <a:latin typeface="Consolas" panose="020B0609020204030204" pitchFamily="49" charset="0"/>
              </a:rPr>
              <a:t>,</a:t>
            </a:r>
            <a:r>
              <a:rPr lang="en-US" sz="2200" b="1" i="1" dirty="0" err="1">
                <a:latin typeface="Consolas" panose="020B0609020204030204" pitchFamily="49" charset="0"/>
              </a:rPr>
              <a:t>index</a:t>
            </a:r>
            <a:endParaRPr lang="en-US" sz="2200" b="1" i="1" dirty="0">
              <a:latin typeface="Consolas" panose="020B0609020204030204" pitchFamily="49" charset="0"/>
            </a:endParaRPr>
          </a:p>
          <a:p>
            <a:pPr lvl="1"/>
            <a:r>
              <a:rPr lang="en-US" b="1" u="sng" dirty="0"/>
              <a:t>Issue</a:t>
            </a:r>
            <a:r>
              <a:rPr lang="en-US" dirty="0"/>
              <a:t>:	</a:t>
            </a:r>
            <a:r>
              <a:rPr lang="en-US" sz="2200" b="1" dirty="0">
                <a:latin typeface="Consolas" panose="020B0609020204030204" pitchFamily="49" charset="0"/>
              </a:rPr>
              <a:t>custom-*</a:t>
            </a:r>
            <a:r>
              <a:rPr lang="en-US" dirty="0"/>
              <a:t> instructions</a:t>
            </a:r>
          </a:p>
          <a:p>
            <a:r>
              <a:rPr lang="en-US" dirty="0"/>
              <a:t>CPU:</a:t>
            </a:r>
          </a:p>
          <a:p>
            <a:pPr lvl="1"/>
            <a:r>
              <a:rPr lang="en-US" b="1" u="sng" dirty="0"/>
              <a:t>Decode</a:t>
            </a:r>
            <a:r>
              <a:rPr lang="en-US" dirty="0"/>
              <a:t>:	</a:t>
            </a:r>
            <a:r>
              <a:rPr lang="en-US" sz="2200" b="1" dirty="0">
                <a:latin typeface="Consolas" panose="020B0609020204030204" pitchFamily="49" charset="0"/>
              </a:rPr>
              <a:t>custom-*</a:t>
            </a:r>
            <a:r>
              <a:rPr lang="en-US" dirty="0"/>
              <a:t> instruction </a:t>
            </a:r>
            <a:r>
              <a:rPr lang="en-US" dirty="0">
                <a:sym typeface="Wingdings" panose="05000000000000000000" pitchFamily="2" charset="2"/>
              </a:rPr>
              <a:t> (function-ID, operands)</a:t>
            </a:r>
            <a:endParaRPr lang="en-US" dirty="0"/>
          </a:p>
          <a:p>
            <a:pPr lvl="1"/>
            <a:r>
              <a:rPr lang="en-US" b="1" u="sng" dirty="0"/>
              <a:t>Issue</a:t>
            </a:r>
            <a:r>
              <a:rPr lang="en-US" dirty="0"/>
              <a:t>:	send request (state-ID, function-ID, [insn,] operands) to </a:t>
            </a:r>
            <a:r>
              <a:rPr lang="en-US" i="1" dirty="0"/>
              <a:t>selected</a:t>
            </a:r>
            <a:r>
              <a:rPr lang="en-US" dirty="0"/>
              <a:t> extension</a:t>
            </a:r>
          </a:p>
          <a:p>
            <a:pPr lvl="1"/>
            <a:r>
              <a:rPr lang="en-US" b="1" u="sng" dirty="0"/>
              <a:t>Retire</a:t>
            </a:r>
            <a:r>
              <a:rPr lang="en-US" dirty="0"/>
              <a:t>:	receive response, update </a:t>
            </a:r>
            <a:r>
              <a:rPr lang="en-US" dirty="0" err="1"/>
              <a:t>dest</a:t>
            </a:r>
            <a:r>
              <a:rPr lang="en-US" dirty="0"/>
              <a:t>-register and </a:t>
            </a:r>
            <a:r>
              <a:rPr lang="en-US" sz="2200" b="1" dirty="0" err="1">
                <a:solidFill>
                  <a:srgbClr val="00B050"/>
                </a:solidFill>
                <a:latin typeface="Consolas" panose="020B0609020204030204" pitchFamily="49" charset="0"/>
              </a:rPr>
              <a:t>cx_status</a:t>
            </a:r>
            <a:r>
              <a:rPr lang="en-US" dirty="0"/>
              <a:t> CSR</a:t>
            </a:r>
            <a:endParaRPr lang="en-US" sz="2200" b="1" dirty="0">
              <a:latin typeface="Consolas" panose="020B0609020204030204" pitchFamily="49" charset="0"/>
            </a:endParaRPr>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26E14356-DEBB-1690-C2DB-7A874DF37AA5}"/>
              </a:ext>
            </a:extLst>
          </p:cNvPr>
          <p:cNvSpPr>
            <a:spLocks noGrp="1"/>
          </p:cNvSpPr>
          <p:nvPr>
            <p:ph type="dt" sz="half" idx="10"/>
          </p:nvPr>
        </p:nvSpPr>
        <p:spPr/>
        <p:txBody>
          <a:bodyPr/>
          <a:lstStyle/>
          <a:p>
            <a:r>
              <a:rPr lang="en-US" dirty="0"/>
              <a:t>Feb. 15, 2024</a:t>
            </a:r>
          </a:p>
        </p:txBody>
      </p:sp>
      <p:sp>
        <p:nvSpPr>
          <p:cNvPr id="5" name="Footer Placeholder 4">
            <a:extLst>
              <a:ext uri="{FF2B5EF4-FFF2-40B4-BE49-F238E27FC236}">
                <a16:creationId xmlns:a16="http://schemas.microsoft.com/office/drawing/2014/main" id="{3CFF4605-C6EB-E685-7898-E2464376FF6E}"/>
              </a:ext>
            </a:extLst>
          </p:cNvPr>
          <p:cNvSpPr>
            <a:spLocks noGrp="1"/>
          </p:cNvSpPr>
          <p:nvPr>
            <p:ph type="ftr" sz="quarter" idx="11"/>
          </p:nvPr>
        </p:nvSpPr>
        <p:spPr/>
        <p:txBody>
          <a:bodyPr/>
          <a:lstStyle/>
          <a:p>
            <a:r>
              <a:rPr lang="en-US" dirty="0"/>
              <a:t>CX TG Proposal DRAFT</a:t>
            </a:r>
          </a:p>
        </p:txBody>
      </p:sp>
      <p:sp>
        <p:nvSpPr>
          <p:cNvPr id="6" name="Slide Number Placeholder 5">
            <a:extLst>
              <a:ext uri="{FF2B5EF4-FFF2-40B4-BE49-F238E27FC236}">
                <a16:creationId xmlns:a16="http://schemas.microsoft.com/office/drawing/2014/main" id="{643BC879-E6E9-963E-81C9-31995919D32C}"/>
              </a:ext>
            </a:extLst>
          </p:cNvPr>
          <p:cNvSpPr>
            <a:spLocks noGrp="1"/>
          </p:cNvSpPr>
          <p:nvPr>
            <p:ph type="sldNum" sz="quarter" idx="12"/>
          </p:nvPr>
        </p:nvSpPr>
        <p:spPr/>
        <p:txBody>
          <a:bodyPr/>
          <a:lstStyle/>
          <a:p>
            <a:fld id="{0F4AB399-865D-4BE1-9079-4962ECA64CB8}" type="slidenum">
              <a:rPr lang="en-US" smtClean="0"/>
              <a:t>7</a:t>
            </a:fld>
            <a:endParaRPr lang="en-US"/>
          </a:p>
        </p:txBody>
      </p:sp>
    </p:spTree>
    <p:custDataLst>
      <p:tags r:id="rId1"/>
    </p:custDataLst>
    <p:extLst>
      <p:ext uri="{BB962C8B-B14F-4D97-AF65-F5344CB8AC3E}">
        <p14:creationId xmlns:p14="http://schemas.microsoft.com/office/powerpoint/2010/main" val="1211802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0829D-E2DC-42FF-7382-09E1FA5442A2}"/>
              </a:ext>
            </a:extLst>
          </p:cNvPr>
          <p:cNvSpPr>
            <a:spLocks noGrp="1"/>
          </p:cNvSpPr>
          <p:nvPr>
            <p:ph type="title"/>
          </p:nvPr>
        </p:nvSpPr>
        <p:spPr>
          <a:xfrm>
            <a:off x="838200" y="365125"/>
            <a:ext cx="10820400" cy="1325563"/>
          </a:xfrm>
        </p:spPr>
        <p:txBody>
          <a:bodyPr/>
          <a:lstStyle/>
          <a:p>
            <a:r>
              <a:rPr lang="en-US" b="1" dirty="0"/>
              <a:t>Stateful</a:t>
            </a:r>
            <a:r>
              <a:rPr lang="en-US" dirty="0"/>
              <a:t> Composable Extensions</a:t>
            </a:r>
          </a:p>
        </p:txBody>
      </p:sp>
      <p:sp>
        <p:nvSpPr>
          <p:cNvPr id="3" name="Content Placeholder 2">
            <a:extLst>
              <a:ext uri="{FF2B5EF4-FFF2-40B4-BE49-F238E27FC236}">
                <a16:creationId xmlns:a16="http://schemas.microsoft.com/office/drawing/2014/main" id="{60562C7F-2971-95B5-897C-94CE21AF12AE}"/>
              </a:ext>
            </a:extLst>
          </p:cNvPr>
          <p:cNvSpPr>
            <a:spLocks noGrp="1"/>
          </p:cNvSpPr>
          <p:nvPr>
            <p:ph idx="1"/>
          </p:nvPr>
        </p:nvSpPr>
        <p:spPr>
          <a:xfrm>
            <a:off x="838200" y="1600200"/>
            <a:ext cx="11353800" cy="4576763"/>
          </a:xfrm>
        </p:spPr>
        <p:txBody>
          <a:bodyPr>
            <a:normAutofit/>
          </a:bodyPr>
          <a:lstStyle/>
          <a:p>
            <a:r>
              <a:rPr lang="en-US" dirty="0"/>
              <a:t>CX custom instructions may be stateful</a:t>
            </a:r>
          </a:p>
          <a:p>
            <a:pPr lvl="1"/>
            <a:r>
              <a:rPr lang="en-US" dirty="0"/>
              <a:t>May access accumulators, registers, register files, …</a:t>
            </a:r>
          </a:p>
          <a:p>
            <a:pPr lvl="1"/>
            <a:r>
              <a:rPr lang="en-US" dirty="0"/>
              <a:t>Some CX state accessible as </a:t>
            </a:r>
            <a:r>
              <a:rPr lang="en-US" i="1" dirty="0"/>
              <a:t>CX scoped CSRs</a:t>
            </a:r>
            <a:r>
              <a:rPr lang="en-US" dirty="0"/>
              <a:t> </a:t>
            </a:r>
            <a:r>
              <a:rPr lang="en-US" i="1" dirty="0"/>
              <a:t>(CX-CSRs)</a:t>
            </a:r>
            <a:endParaRPr lang="en-US" b="1" dirty="0">
              <a:solidFill>
                <a:srgbClr val="00B050"/>
              </a:solidFill>
              <a:latin typeface="Consolas" panose="020B0609020204030204" pitchFamily="49" charset="0"/>
            </a:endParaRPr>
          </a:p>
          <a:p>
            <a:r>
              <a:rPr lang="en-US" dirty="0"/>
              <a:t>Uniform CX state context management</a:t>
            </a:r>
          </a:p>
          <a:p>
            <a:pPr lvl="1"/>
            <a:r>
              <a:rPr lang="en-US" dirty="0"/>
              <a:t>Supports 100s of CX state contexts, per CX, per system</a:t>
            </a:r>
          </a:p>
          <a:p>
            <a:pPr lvl="1"/>
            <a:r>
              <a:rPr lang="en-US" dirty="0"/>
              <a:t>Any mapping from harts to CX state contexts, 1:1, 1:</a:t>
            </a:r>
            <a:r>
              <a:rPr lang="en-US" i="1" dirty="0"/>
              <a:t>n</a:t>
            </a:r>
            <a:r>
              <a:rPr lang="en-US" dirty="0"/>
              <a:t>, </a:t>
            </a:r>
            <a:r>
              <a:rPr lang="en-US" i="1" dirty="0"/>
              <a:t>n</a:t>
            </a:r>
            <a:r>
              <a:rPr lang="en-US" dirty="0"/>
              <a:t>:1</a:t>
            </a:r>
            <a:endParaRPr lang="en-US" i="1" dirty="0"/>
          </a:p>
          <a:p>
            <a:pPr lvl="1"/>
            <a:r>
              <a:rPr lang="en-US" dirty="0"/>
              <a:t>The same OS code can save/restore any state context of any CX</a:t>
            </a:r>
          </a:p>
        </p:txBody>
      </p:sp>
      <p:sp>
        <p:nvSpPr>
          <p:cNvPr id="4" name="Date Placeholder 3">
            <a:extLst>
              <a:ext uri="{FF2B5EF4-FFF2-40B4-BE49-F238E27FC236}">
                <a16:creationId xmlns:a16="http://schemas.microsoft.com/office/drawing/2014/main" id="{380A5C7A-D57A-C6E7-F53E-ED06C5BA07F9}"/>
              </a:ext>
            </a:extLst>
          </p:cNvPr>
          <p:cNvSpPr>
            <a:spLocks noGrp="1"/>
          </p:cNvSpPr>
          <p:nvPr>
            <p:ph type="dt" sz="half" idx="10"/>
          </p:nvPr>
        </p:nvSpPr>
        <p:spPr/>
        <p:txBody>
          <a:bodyPr/>
          <a:lstStyle/>
          <a:p>
            <a:r>
              <a:rPr lang="en-US" dirty="0"/>
              <a:t>Feb. 15, 2024</a:t>
            </a:r>
          </a:p>
        </p:txBody>
      </p:sp>
      <p:sp>
        <p:nvSpPr>
          <p:cNvPr id="5" name="Footer Placeholder 4">
            <a:extLst>
              <a:ext uri="{FF2B5EF4-FFF2-40B4-BE49-F238E27FC236}">
                <a16:creationId xmlns:a16="http://schemas.microsoft.com/office/drawing/2014/main" id="{9AA34EB0-8728-A43E-7B16-D7DA1B4D097B}"/>
              </a:ext>
            </a:extLst>
          </p:cNvPr>
          <p:cNvSpPr>
            <a:spLocks noGrp="1"/>
          </p:cNvSpPr>
          <p:nvPr>
            <p:ph type="ftr" sz="quarter" idx="11"/>
          </p:nvPr>
        </p:nvSpPr>
        <p:spPr/>
        <p:txBody>
          <a:bodyPr/>
          <a:lstStyle/>
          <a:p>
            <a:r>
              <a:rPr lang="en-US" dirty="0"/>
              <a:t>CX TG Proposal DRAFT</a:t>
            </a:r>
          </a:p>
        </p:txBody>
      </p:sp>
      <p:sp>
        <p:nvSpPr>
          <p:cNvPr id="6" name="Slide Number Placeholder 5">
            <a:extLst>
              <a:ext uri="{FF2B5EF4-FFF2-40B4-BE49-F238E27FC236}">
                <a16:creationId xmlns:a16="http://schemas.microsoft.com/office/drawing/2014/main" id="{D239CE6C-886C-0B01-D9CA-442BFCC713D5}"/>
              </a:ext>
            </a:extLst>
          </p:cNvPr>
          <p:cNvSpPr>
            <a:spLocks noGrp="1"/>
          </p:cNvSpPr>
          <p:nvPr>
            <p:ph type="sldNum" sz="quarter" idx="12"/>
          </p:nvPr>
        </p:nvSpPr>
        <p:spPr/>
        <p:txBody>
          <a:bodyPr/>
          <a:lstStyle/>
          <a:p>
            <a:fld id="{0F4AB399-865D-4BE1-9079-4962ECA64CB8}" type="slidenum">
              <a:rPr lang="en-US" smtClean="0"/>
              <a:t>8</a:t>
            </a:fld>
            <a:endParaRPr lang="en-US" dirty="0"/>
          </a:p>
        </p:txBody>
      </p:sp>
    </p:spTree>
    <p:extLst>
      <p:ext uri="{BB962C8B-B14F-4D97-AF65-F5344CB8AC3E}">
        <p14:creationId xmlns:p14="http://schemas.microsoft.com/office/powerpoint/2010/main" val="979627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DC4A3-3819-42EE-0EF5-CD0EA4AC391C}"/>
              </a:ext>
            </a:extLst>
          </p:cNvPr>
          <p:cNvSpPr>
            <a:spLocks noGrp="1"/>
          </p:cNvSpPr>
          <p:nvPr>
            <p:ph type="title"/>
          </p:nvPr>
        </p:nvSpPr>
        <p:spPr/>
        <p:txBody>
          <a:bodyPr>
            <a:normAutofit/>
          </a:bodyPr>
          <a:lstStyle/>
          <a:p>
            <a:r>
              <a:rPr lang="en-US" dirty="0"/>
              <a:t>Example CX Programming Model, in C++</a:t>
            </a:r>
          </a:p>
        </p:txBody>
      </p:sp>
      <p:sp>
        <p:nvSpPr>
          <p:cNvPr id="4" name="Date Placeholder 3">
            <a:extLst>
              <a:ext uri="{FF2B5EF4-FFF2-40B4-BE49-F238E27FC236}">
                <a16:creationId xmlns:a16="http://schemas.microsoft.com/office/drawing/2014/main" id="{D083D995-E696-CDAD-6243-5F1566FC2912}"/>
              </a:ext>
            </a:extLst>
          </p:cNvPr>
          <p:cNvSpPr>
            <a:spLocks noGrp="1"/>
          </p:cNvSpPr>
          <p:nvPr>
            <p:ph type="dt" sz="half" idx="10"/>
          </p:nvPr>
        </p:nvSpPr>
        <p:spPr/>
        <p:txBody>
          <a:bodyPr/>
          <a:lstStyle/>
          <a:p>
            <a:r>
              <a:rPr lang="en-US" dirty="0"/>
              <a:t>Feb. 15, 2024</a:t>
            </a:r>
          </a:p>
        </p:txBody>
      </p:sp>
      <p:sp>
        <p:nvSpPr>
          <p:cNvPr id="5" name="Footer Placeholder 4">
            <a:extLst>
              <a:ext uri="{FF2B5EF4-FFF2-40B4-BE49-F238E27FC236}">
                <a16:creationId xmlns:a16="http://schemas.microsoft.com/office/drawing/2014/main" id="{CC6443F1-225D-3496-FD7F-E8DD93FDF36B}"/>
              </a:ext>
            </a:extLst>
          </p:cNvPr>
          <p:cNvSpPr>
            <a:spLocks noGrp="1"/>
          </p:cNvSpPr>
          <p:nvPr>
            <p:ph type="ftr" sz="quarter" idx="11"/>
          </p:nvPr>
        </p:nvSpPr>
        <p:spPr/>
        <p:txBody>
          <a:bodyPr/>
          <a:lstStyle/>
          <a:p>
            <a:r>
              <a:rPr lang="en-US" dirty="0"/>
              <a:t>CX TG Proposal DRAFT</a:t>
            </a:r>
          </a:p>
        </p:txBody>
      </p:sp>
      <p:sp>
        <p:nvSpPr>
          <p:cNvPr id="6" name="Slide Number Placeholder 5">
            <a:extLst>
              <a:ext uri="{FF2B5EF4-FFF2-40B4-BE49-F238E27FC236}">
                <a16:creationId xmlns:a16="http://schemas.microsoft.com/office/drawing/2014/main" id="{6437B91C-3246-3E23-BF30-1300C0A1E256}"/>
              </a:ext>
            </a:extLst>
          </p:cNvPr>
          <p:cNvSpPr>
            <a:spLocks noGrp="1"/>
          </p:cNvSpPr>
          <p:nvPr>
            <p:ph type="sldNum" sz="quarter" idx="12"/>
          </p:nvPr>
        </p:nvSpPr>
        <p:spPr/>
        <p:txBody>
          <a:bodyPr/>
          <a:lstStyle/>
          <a:p>
            <a:fld id="{0F4AB399-865D-4BE1-9079-4962ECA64CB8}" type="slidenum">
              <a:rPr lang="en-US" smtClean="0"/>
              <a:t>9</a:t>
            </a:fld>
            <a:endParaRPr lang="en-US"/>
          </a:p>
        </p:txBody>
      </p:sp>
      <p:pic>
        <p:nvPicPr>
          <p:cNvPr id="12" name="Picture 11">
            <a:extLst>
              <a:ext uri="{FF2B5EF4-FFF2-40B4-BE49-F238E27FC236}">
                <a16:creationId xmlns:a16="http://schemas.microsoft.com/office/drawing/2014/main" id="{970BDC11-2950-B9C6-8DC8-19B671A9BE7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223350" y="1465850"/>
            <a:ext cx="9264031" cy="4803941"/>
          </a:xfrm>
          <a:prstGeom prst="rect">
            <a:avLst/>
          </a:prstGeom>
        </p:spPr>
      </p:pic>
    </p:spTree>
    <p:extLst>
      <p:ext uri="{BB962C8B-B14F-4D97-AF65-F5344CB8AC3E}">
        <p14:creationId xmlns:p14="http://schemas.microsoft.com/office/powerpoint/2010/main" val="232315083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35|23.9"/>
</p:tagLst>
</file>

<file path=ppt/tags/tag2.xml><?xml version="1.0" encoding="utf-8"?>
<p:tagLst xmlns:a="http://schemas.openxmlformats.org/drawingml/2006/main" xmlns:r="http://schemas.openxmlformats.org/officeDocument/2006/relationships" xmlns:p="http://schemas.openxmlformats.org/presentationml/2006/main">
  <p:tag name="TIMING" val="|19.9"/>
</p:tagLst>
</file>

<file path=ppt/tags/tag3.xml><?xml version="1.0" encoding="utf-8"?>
<p:tagLst xmlns:a="http://schemas.openxmlformats.org/drawingml/2006/main" xmlns:r="http://schemas.openxmlformats.org/officeDocument/2006/relationships" xmlns:p="http://schemas.openxmlformats.org/presentationml/2006/main">
  <p:tag name="TIMING" val="|53.5"/>
</p:tagLst>
</file>

<file path=ppt/tags/tag4.xml><?xml version="1.0" encoding="utf-8"?>
<p:tagLst xmlns:a="http://schemas.openxmlformats.org/drawingml/2006/main" xmlns:r="http://schemas.openxmlformats.org/officeDocument/2006/relationships" xmlns:p="http://schemas.openxmlformats.org/presentationml/2006/main">
  <p:tag name="TIMING" val="|54.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390</TotalTime>
  <Words>2816</Words>
  <Application>Microsoft Office PowerPoint</Application>
  <PresentationFormat>Widescreen</PresentationFormat>
  <Paragraphs>268</Paragraphs>
  <Slides>14</Slides>
  <Notes>14</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Calibri Light</vt:lpstr>
      <vt:lpstr>Colonna MT</vt:lpstr>
      <vt:lpstr>Consolas</vt:lpstr>
      <vt:lpstr>Courier New</vt:lpstr>
      <vt:lpstr>Wingdings</vt:lpstr>
      <vt:lpstr>Office Theme</vt:lpstr>
      <vt:lpstr>Composable Extensions (CX) Task Group Proposal Draft 2024-02-15</vt:lpstr>
      <vt:lpstr>Outline</vt:lpstr>
      <vt:lpstr>Composable Extensions TG Value Proposition</vt:lpstr>
      <vt:lpstr>Composing Custom Extensions</vt:lpstr>
      <vt:lpstr>Composable Extensions TG Charter https://github.com/riscv-admin/sig-soft-cpu/blob/main/TG/CX/CHARTER.md</vt:lpstr>
      <vt:lpstr>Support for the Task Group</vt:lpstr>
      <vt:lpstr>Composable Extension Multiplexing For conflict-free reuse of the custom opcode space</vt:lpstr>
      <vt:lpstr>Stateful Composable Extensions</vt:lpstr>
      <vt:lpstr>Example CX Programming Model, in C++</vt:lpstr>
      <vt:lpstr>Design Tenets </vt:lpstr>
      <vt:lpstr>CX TG Extensions and Interface Spec Deliverables</vt:lpstr>
      <vt:lpstr>Composable Extensions Collateral</vt:lpstr>
      <vt:lpstr>Task Group Personnel</vt:lpstr>
      <vt:lpstr>Conclusion / Q &amp; 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Jan Gray</dc:creator>
  <cp:lastModifiedBy>Jan Gray</cp:lastModifiedBy>
  <cp:revision>25</cp:revision>
  <dcterms:created xsi:type="dcterms:W3CDTF">2023-11-16T23:13:59Z</dcterms:created>
  <dcterms:modified xsi:type="dcterms:W3CDTF">2024-02-16T15:47:12Z</dcterms:modified>
</cp:coreProperties>
</file>

<file path=docProps/thumbnail.jpeg>
</file>